
<file path=[Content_Types].xml><?xml version="1.0" encoding="utf-8"?>
<Types xmlns="http://schemas.openxmlformats.org/package/2006/content-types">
  <Default Extension="fntdata" ContentType="application/x-fontdata"/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81" r:id="rId2"/>
    <p:sldId id="282" r:id="rId3"/>
    <p:sldId id="283" r:id="rId4"/>
    <p:sldId id="256" r:id="rId5"/>
    <p:sldId id="285" r:id="rId6"/>
    <p:sldId id="286" r:id="rId7"/>
    <p:sldId id="287" r:id="rId8"/>
    <p:sldId id="288" r:id="rId9"/>
    <p:sldId id="289" r:id="rId10"/>
    <p:sldId id="296" r:id="rId11"/>
    <p:sldId id="297" r:id="rId12"/>
    <p:sldId id="298" r:id="rId13"/>
    <p:sldId id="299" r:id="rId14"/>
    <p:sldId id="300" r:id="rId15"/>
    <p:sldId id="290" r:id="rId16"/>
    <p:sldId id="292" r:id="rId17"/>
    <p:sldId id="293" r:id="rId18"/>
    <p:sldId id="294" r:id="rId19"/>
    <p:sldId id="295" r:id="rId20"/>
    <p:sldId id="301" r:id="rId21"/>
    <p:sldId id="302" r:id="rId22"/>
    <p:sldId id="303" r:id="rId23"/>
    <p:sldId id="304" r:id="rId24"/>
    <p:sldId id="305" r:id="rId25"/>
    <p:sldId id="306" r:id="rId26"/>
  </p:sldIdLst>
  <p:sldSz cx="12192000" cy="6858000"/>
  <p:notesSz cx="6858000" cy="9144000"/>
  <p:embeddedFontLst>
    <p:embeddedFont>
      <p:font typeface="Adobe 黑体 Std R" panose="020B0400000000000000" pitchFamily="34" charset="-128"/>
      <p:regular r:id="rId27"/>
    </p:embeddedFont>
    <p:embeddedFont>
      <p:font typeface="Bauhaus 93" panose="04030905020B02020C02" pitchFamily="82" charset="0"/>
      <p:regular r:id="rId28"/>
    </p:embeddedFont>
    <p:embeddedFont>
      <p:font typeface="Calibri" panose="020F0502020204030204" pitchFamily="34" charset="0"/>
      <p:regular r:id="rId29"/>
      <p:bold r:id="rId30"/>
      <p:italic r:id="rId31"/>
      <p:boldItalic r:id="rId32"/>
    </p:embeddedFont>
    <p:embeddedFont>
      <p:font typeface="Calibri Light" panose="020F0302020204030204" pitchFamily="34" charset="0"/>
      <p:regular r:id="rId33"/>
      <p:italic r:id="rId34"/>
    </p:embeddedFont>
    <p:embeddedFont>
      <p:font typeface="Consolas" panose="020B0609020204030204" pitchFamily="49" charset="0"/>
      <p:regular r:id="rId35"/>
      <p:bold r:id="rId36"/>
      <p:italic r:id="rId37"/>
      <p:boldItalic r:id="rId38"/>
    </p:embeddedFont>
  </p:embeddedFontLst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F6B84"/>
    <a:srgbClr val="1745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77" autoAdjust="0"/>
    <p:restoredTop sz="94660"/>
  </p:normalViewPr>
  <p:slideViewPr>
    <p:cSldViewPr snapToGrid="0">
      <p:cViewPr varScale="1">
        <p:scale>
          <a:sx n="82" d="100"/>
          <a:sy n="82" d="100"/>
        </p:scale>
        <p:origin x="504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font" Target="fonts/font12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08DF34-0588-6033-F090-63D1FF86AA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963F0F28-C41E-DB4E-9B5D-BA278C9F92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E0F4FD3-3A3A-372D-553F-47785F2923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C5055B-284B-47DE-9ABC-B53CF5A42F50}" type="datetimeFigureOut">
              <a:rPr lang="zh-TW" altLang="en-US" smtClean="0"/>
              <a:t>2022/11/23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DA2D8CB-B466-1310-9613-3DEC06E15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A4AEC1C-74BD-06C6-AA11-74D307AAF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32CE9-2010-4210-ACC6-FF0E9F1C3BD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272986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F4041DF-E497-B777-5E50-6B1ED9061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DA62C86C-53F3-E46D-01DC-61E1577021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D6114E6-DCDB-4AE5-017A-A275D84A58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C5055B-284B-47DE-9ABC-B53CF5A42F50}" type="datetimeFigureOut">
              <a:rPr lang="zh-TW" altLang="en-US" smtClean="0"/>
              <a:t>2022/11/23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7ECC28B-8F9D-AD00-321D-7487EDD207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AABE9D3-34FE-FCE6-3D9C-24572598A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32CE9-2010-4210-ACC6-FF0E9F1C3BD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34620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7906E901-7979-2C64-E4F5-0233EB24B7B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D56F8D81-58D1-E106-C2F8-EF55AE74E9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CD151A9-5141-F26B-5E8E-A7A695C397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C5055B-284B-47DE-9ABC-B53CF5A42F50}" type="datetimeFigureOut">
              <a:rPr lang="zh-TW" altLang="en-US" smtClean="0"/>
              <a:t>2022/11/23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2E1711F-560F-1EFB-DBBA-8A7762637E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E9228F3-2F9C-FB03-3943-41F8AEA4B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32CE9-2010-4210-ACC6-FF0E9F1C3BD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257708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FB5D0F4-C1B9-82DF-80F4-EE981884A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525EF6C-B1CA-9C9D-58ED-8BDD5EE501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D699E76-C518-A90D-0099-6F77967290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C5055B-284B-47DE-9ABC-B53CF5A42F50}" type="datetimeFigureOut">
              <a:rPr lang="zh-TW" altLang="en-US" smtClean="0"/>
              <a:t>2022/11/23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58F642F-14A6-635B-452E-A7D3FA42D0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9056617-9001-DADA-E742-C1104CFA6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32CE9-2010-4210-ACC6-FF0E9F1C3BD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632944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FA3CAE7-396A-C6A6-A75B-1F3B358326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F55F5AB-88FC-20E4-CBF0-973A8C34E8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597D207-B6B8-5D57-40D2-7055A9DBA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C5055B-284B-47DE-9ABC-B53CF5A42F50}" type="datetimeFigureOut">
              <a:rPr lang="zh-TW" altLang="en-US" smtClean="0"/>
              <a:t>2022/11/23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274B3FE-83BC-88B5-BFA1-3AFEC8F5E3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389D756-A17A-2840-DDF1-9E5BDD242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32CE9-2010-4210-ACC6-FF0E9F1C3BD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811639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E99E4CD-BA5E-7667-2BF4-B85744F91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CE52CFF-04F4-4D76-B094-90E5386500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5C009FF-91BE-B387-CB3A-C731127C90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F66004A2-D905-CF85-C39B-C74ACDAC20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C5055B-284B-47DE-9ABC-B53CF5A42F50}" type="datetimeFigureOut">
              <a:rPr lang="zh-TW" altLang="en-US" smtClean="0"/>
              <a:t>2022/11/23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BF3EDFC8-E937-05BD-C27C-6B9EA18F7E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B76DFA8E-6A32-17B9-222E-FFE97D331E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32CE9-2010-4210-ACC6-FF0E9F1C3BD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331870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830222B-0430-ED15-0F1C-D34EED34F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9B6605A-CE1F-EF75-078A-CB1C73D361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09274348-061A-B87D-4273-0B23B32F28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AD34B541-ECA9-7237-9F33-53D105CEF6B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C27C13AF-AA1D-A201-F91A-0EED5A48823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2F698958-9922-1020-BF4F-7D1D727E5F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C5055B-284B-47DE-9ABC-B53CF5A42F50}" type="datetimeFigureOut">
              <a:rPr lang="zh-TW" altLang="en-US" smtClean="0"/>
              <a:t>2022/11/23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04D0BE04-44DE-F529-C621-D0CD14DB93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9BB0A528-87C1-DD46-A533-AAAFBA23B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32CE9-2010-4210-ACC6-FF0E9F1C3BD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737044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EC35CAC-F7AD-DA77-5670-CD38FABCF2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4D76D05F-F94C-72B9-7C8E-729289BDF6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C5055B-284B-47DE-9ABC-B53CF5A42F50}" type="datetimeFigureOut">
              <a:rPr lang="zh-TW" altLang="en-US" smtClean="0"/>
              <a:t>2022/11/23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747CF513-DCB7-68E4-DECE-5C4FFF8A6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11A9F6E-8287-4F9E-313B-8AE9D3C63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32CE9-2010-4210-ACC6-FF0E9F1C3BD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56687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A5EEABA5-2CB7-6BF0-811A-64D5ED27E7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C5055B-284B-47DE-9ABC-B53CF5A42F50}" type="datetimeFigureOut">
              <a:rPr lang="zh-TW" altLang="en-US" smtClean="0"/>
              <a:t>2022/11/23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034C0C8F-703A-47ED-FB0F-538317ED34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5656906-7E2E-96D3-582F-641330FE83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32CE9-2010-4210-ACC6-FF0E9F1C3BD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213401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760798C-52AD-58FB-FD2A-844279A4E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03FED0F-AAA2-F544-766A-D95E5942CC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D8D8AB33-FB6D-8964-393F-0E5BA42B36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B3EBE07D-9699-B4D3-B6EA-A01CFD247D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C5055B-284B-47DE-9ABC-B53CF5A42F50}" type="datetimeFigureOut">
              <a:rPr lang="zh-TW" altLang="en-US" smtClean="0"/>
              <a:t>2022/11/23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A843404D-85F2-A6AA-79E5-79B81B3038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EE62250C-7B77-35F2-7D05-73EF190375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32CE9-2010-4210-ACC6-FF0E9F1C3BD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161565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D643CEC-B155-FFDE-AFC5-F69F93EC4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315CD968-84E2-D3C1-E976-012BE283011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AB7A0ACA-BB0E-BFA7-F877-1B666889D0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4D741488-68E1-20F6-601A-6AFD34AB2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C5055B-284B-47DE-9ABC-B53CF5A42F50}" type="datetimeFigureOut">
              <a:rPr lang="zh-TW" altLang="en-US" smtClean="0"/>
              <a:t>2022/11/23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53F63624-1523-42A8-60F4-8D80DEC578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6827F51-FA8E-ECDA-B161-03D0F1D70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32CE9-2010-4210-ACC6-FF0E9F1C3BD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830168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5CB4DB71-7BC1-207E-301C-CBA2CE7606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907DE81-8151-A357-0D83-7FF237B5A0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F20AAF5-3672-2028-40A2-AD48752619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C5055B-284B-47DE-9ABC-B53CF5A42F50}" type="datetimeFigureOut">
              <a:rPr lang="zh-TW" altLang="en-US" smtClean="0"/>
              <a:t>2022/11/23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6A4AA2F-A992-2A33-54F6-E6ED5466A2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2ABAAB8-0E65-2012-C8EF-EF390B5240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232CE9-2010-4210-ACC6-FF0E9F1C3BD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063941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microsoft.com/office/2017/06/relationships/model3d" Target="../media/model3d3.glb"/><Relationship Id="rId7" Type="http://schemas.microsoft.com/office/2017/06/relationships/model3d" Target="../media/model3d5.glb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microsoft.com/office/2017/06/relationships/model3d" Target="../media/model3d4.glb"/><Relationship Id="rId10" Type="http://schemas.openxmlformats.org/officeDocument/2006/relationships/image" Target="../media/image14.png"/><Relationship Id="rId4" Type="http://schemas.openxmlformats.org/officeDocument/2006/relationships/image" Target="../media/image11.png"/><Relationship Id="rId9" Type="http://schemas.microsoft.com/office/2017/06/relationships/model3d" Target="../media/model3d6.glb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microsoft.com/office/2017/06/relationships/model3d" Target="../media/model3d3.glb"/><Relationship Id="rId7" Type="http://schemas.microsoft.com/office/2017/06/relationships/model3d" Target="../media/model3d5.glb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microsoft.com/office/2017/06/relationships/model3d" Target="../media/model3d4.glb"/><Relationship Id="rId10" Type="http://schemas.openxmlformats.org/officeDocument/2006/relationships/image" Target="../media/image14.png"/><Relationship Id="rId4" Type="http://schemas.openxmlformats.org/officeDocument/2006/relationships/image" Target="../media/image11.png"/><Relationship Id="rId9" Type="http://schemas.microsoft.com/office/2017/06/relationships/model3d" Target="../media/model3d6.glb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microsoft.com/office/2017/06/relationships/model3d" Target="../media/model3d3.glb"/><Relationship Id="rId7" Type="http://schemas.microsoft.com/office/2017/06/relationships/model3d" Target="../media/model3d5.glb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microsoft.com/office/2017/06/relationships/model3d" Target="../media/model3d4.glb"/><Relationship Id="rId10" Type="http://schemas.openxmlformats.org/officeDocument/2006/relationships/image" Target="../media/image14.png"/><Relationship Id="rId4" Type="http://schemas.openxmlformats.org/officeDocument/2006/relationships/image" Target="../media/image11.png"/><Relationship Id="rId9" Type="http://schemas.microsoft.com/office/2017/06/relationships/model3d" Target="../media/model3d6.glb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microsoft.com/office/2017/06/relationships/model3d" Target="../media/model3d3.glb"/><Relationship Id="rId7" Type="http://schemas.microsoft.com/office/2017/06/relationships/model3d" Target="../media/model3d5.glb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microsoft.com/office/2017/06/relationships/model3d" Target="../media/model3d4.glb"/><Relationship Id="rId10" Type="http://schemas.openxmlformats.org/officeDocument/2006/relationships/image" Target="../media/image14.png"/><Relationship Id="rId4" Type="http://schemas.openxmlformats.org/officeDocument/2006/relationships/image" Target="../media/image11.png"/><Relationship Id="rId9" Type="http://schemas.microsoft.com/office/2017/06/relationships/model3d" Target="../media/model3d6.glb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microsoft.com/office/2017/06/relationships/model3d" Target="../media/model3d3.glb"/><Relationship Id="rId7" Type="http://schemas.microsoft.com/office/2017/06/relationships/model3d" Target="../media/model3d5.glb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microsoft.com/office/2017/06/relationships/model3d" Target="../media/model3d4.glb"/><Relationship Id="rId10" Type="http://schemas.openxmlformats.org/officeDocument/2006/relationships/image" Target="../media/image14.png"/><Relationship Id="rId4" Type="http://schemas.openxmlformats.org/officeDocument/2006/relationships/image" Target="../media/image11.png"/><Relationship Id="rId9" Type="http://schemas.microsoft.com/office/2017/06/relationships/model3d" Target="../media/model3d6.glb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microsoft.com/office/2017/06/relationships/model3d" Target="../media/model3d7.glb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microsoft.com/office/2017/06/relationships/model3d" Target="../media/model3d8.glb"/><Relationship Id="rId4" Type="http://schemas.openxmlformats.org/officeDocument/2006/relationships/image" Target="../media/image6.jp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17/06/relationships/model3d" Target="../media/model3d9.glb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microsoft.com/office/2017/06/relationships/model3d" Target="../media/model3d3.glb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microsoft.com/office/2017/06/relationships/model3d" Target="../media/model3d4.glb"/><Relationship Id="rId4" Type="http://schemas.openxmlformats.org/officeDocument/2006/relationships/image" Target="../media/image6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microsoft.com/office/2017/06/relationships/model3d" Target="../media/model3d3.glb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microsoft.com/office/2017/06/relationships/model3d" Target="../media/model3d4.glb"/><Relationship Id="rId4" Type="http://schemas.openxmlformats.org/officeDocument/2006/relationships/image" Target="../media/image6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microsoft.com/office/2017/06/relationships/model3d" Target="../media/model3d3.glb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microsoft.com/office/2017/06/relationships/model3d" Target="../media/model3d4.glb"/><Relationship Id="rId4" Type="http://schemas.openxmlformats.org/officeDocument/2006/relationships/image" Target="../media/image6.jp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microsoft.com/office/2017/06/relationships/model3d" Target="../media/model3d2.glb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17/06/relationships/model3d" Target="../media/model3d2.glb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17/06/relationships/model3d" Target="../media/model3d2.glb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92;p2">
            <a:extLst>
              <a:ext uri="{FF2B5EF4-FFF2-40B4-BE49-F238E27FC236}">
                <a16:creationId xmlns:a16="http://schemas.microsoft.com/office/drawing/2014/main" id="{CB5C793F-01B0-3A89-1EBE-6051AD80118D}"/>
              </a:ext>
            </a:extLst>
          </p:cNvPr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rgbClr val="09283F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Google Shape;97;p2">
            <a:extLst>
              <a:ext uri="{FF2B5EF4-FFF2-40B4-BE49-F238E27FC236}">
                <a16:creationId xmlns:a16="http://schemas.microsoft.com/office/drawing/2014/main" id="{8876690B-DBBC-1827-1FB6-EE217EE7BC83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72087" y="705806"/>
            <a:ext cx="675319" cy="67531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93;p2">
            <a:extLst>
              <a:ext uri="{FF2B5EF4-FFF2-40B4-BE49-F238E27FC236}">
                <a16:creationId xmlns:a16="http://schemas.microsoft.com/office/drawing/2014/main" id="{913400C1-4A66-D853-5E58-2E71F304825A}"/>
              </a:ext>
            </a:extLst>
          </p:cNvPr>
          <p:cNvSpPr txBox="1"/>
          <p:nvPr/>
        </p:nvSpPr>
        <p:spPr>
          <a:xfrm>
            <a:off x="1747406" y="627987"/>
            <a:ext cx="6317849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i="0" u="none" strike="noStrike" cap="none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uhaus 93" panose="04030905020B02020C02" pitchFamily="82" charset="0"/>
                <a:ea typeface="Adobe 黑体 Std R" panose="020B0400000000000000" pitchFamily="34" charset="-128"/>
                <a:sym typeface="Arial"/>
              </a:rPr>
              <a:t>README</a:t>
            </a:r>
            <a:endParaRPr sz="4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uhaus 93" panose="04030905020B02020C02" pitchFamily="82" charset="0"/>
              <a:ea typeface="Adobe 黑体 Std R" panose="020B0400000000000000" pitchFamily="34" charset="-128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DC7F816F-1C42-FCF1-603C-339FC420D8B9}"/>
              </a:ext>
            </a:extLst>
          </p:cNvPr>
          <p:cNvSpPr txBox="1"/>
          <p:nvPr/>
        </p:nvSpPr>
        <p:spPr>
          <a:xfrm>
            <a:off x="2090306" y="1733550"/>
            <a:ext cx="86169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若你使用</a:t>
            </a:r>
            <a:r>
              <a:rPr lang="en-US" altLang="zh-TW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 google </a:t>
            </a:r>
            <a:r>
              <a:rPr lang="zh-TW" altLang="en-US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簡報開啟此檔案，請立即關閉。在 </a:t>
            </a:r>
            <a:r>
              <a:rPr lang="en-US" altLang="zh-TW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google </a:t>
            </a:r>
            <a:r>
              <a:rPr lang="zh-TW" altLang="en-US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簡報中編輯會讓這份簡報跑版。請下載後並用 </a:t>
            </a:r>
            <a:r>
              <a:rPr lang="en-US" altLang="zh-TW" sz="2000" dirty="0" err="1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powerpoint</a:t>
            </a:r>
            <a:r>
              <a:rPr lang="en-US" altLang="zh-TW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 2019</a:t>
            </a:r>
            <a:r>
              <a:rPr lang="zh-TW" altLang="en-US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 以上版本開啟。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51484239-45CE-648E-97EE-661945F9637F}"/>
              </a:ext>
            </a:extLst>
          </p:cNvPr>
          <p:cNvSpPr txBox="1"/>
          <p:nvPr/>
        </p:nvSpPr>
        <p:spPr>
          <a:xfrm>
            <a:off x="1747406" y="1733550"/>
            <a:ext cx="342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1.</a:t>
            </a:r>
            <a:endParaRPr lang="zh-TW" altLang="en-US" sz="2000" dirty="0">
              <a:solidFill>
                <a:schemeClr val="bg1"/>
              </a:solidFill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EF9435A6-07A4-A5A9-3CA5-9226906B0AB2}"/>
              </a:ext>
            </a:extLst>
          </p:cNvPr>
          <p:cNvSpPr txBox="1"/>
          <p:nvPr/>
        </p:nvSpPr>
        <p:spPr>
          <a:xfrm>
            <a:off x="2090306" y="2455931"/>
            <a:ext cx="86169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若你使用</a:t>
            </a:r>
            <a:r>
              <a:rPr lang="en-US" altLang="zh-TW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 </a:t>
            </a:r>
            <a:r>
              <a:rPr lang="en-US" altLang="zh-TW" sz="2000" dirty="0" err="1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powerpoint</a:t>
            </a:r>
            <a:r>
              <a:rPr lang="en-US" altLang="zh-TW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 2017</a:t>
            </a:r>
            <a:r>
              <a:rPr lang="zh-TW" altLang="en-US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 、以下版本或其他如</a:t>
            </a:r>
            <a:r>
              <a:rPr lang="en-US" altLang="zh-TW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 LibreOffice</a:t>
            </a:r>
            <a:r>
              <a:rPr lang="zh-TW" altLang="en-US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 等非 </a:t>
            </a:r>
            <a:r>
              <a:rPr lang="en-US" altLang="zh-TW" sz="2000" dirty="0" err="1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powerpoint</a:t>
            </a:r>
            <a:r>
              <a:rPr lang="en-US" altLang="zh-TW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 </a:t>
            </a:r>
            <a:r>
              <a:rPr lang="zh-TW" altLang="en-US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軟體開啟此簡報，請關閉並刪除此簡報。此簡報的動畫已被修改並刪除。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6F1DFA54-B591-3D68-E929-70808F99F88E}"/>
              </a:ext>
            </a:extLst>
          </p:cNvPr>
          <p:cNvSpPr txBox="1"/>
          <p:nvPr/>
        </p:nvSpPr>
        <p:spPr>
          <a:xfrm>
            <a:off x="1747406" y="2455931"/>
            <a:ext cx="342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2.</a:t>
            </a:r>
            <a:endParaRPr lang="zh-TW" altLang="en-US" sz="2000" dirty="0">
              <a:solidFill>
                <a:schemeClr val="bg1"/>
              </a:solidFill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4A2F4A5B-0CAB-0552-BD9E-76B5AF8893E1}"/>
              </a:ext>
            </a:extLst>
          </p:cNvPr>
          <p:cNvSpPr txBox="1"/>
          <p:nvPr/>
        </p:nvSpPr>
        <p:spPr>
          <a:xfrm>
            <a:off x="2090306" y="3488903"/>
            <a:ext cx="86169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檢查以下文字的字形是否與右側相同？若不同則字形已經被修改，請刪除此簡報並尋找上一版本。</a:t>
            </a:r>
            <a:endParaRPr lang="en-US" altLang="zh-TW" sz="2000" dirty="0">
              <a:solidFill>
                <a:schemeClr val="bg1"/>
              </a:solidFill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C3F7E1EE-2CDC-FE73-920B-B926CEBFB08A}"/>
              </a:ext>
            </a:extLst>
          </p:cNvPr>
          <p:cNvSpPr txBox="1"/>
          <p:nvPr/>
        </p:nvSpPr>
        <p:spPr>
          <a:xfrm>
            <a:off x="1747406" y="3488903"/>
            <a:ext cx="342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3.</a:t>
            </a:r>
            <a:endParaRPr lang="zh-TW" altLang="en-US" sz="2000" dirty="0">
              <a:solidFill>
                <a:schemeClr val="bg1"/>
              </a:solidFill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1DA54FF1-9051-F3A0-3958-21EB2EEB3FCA}"/>
              </a:ext>
            </a:extLst>
          </p:cNvPr>
          <p:cNvSpPr txBox="1"/>
          <p:nvPr/>
        </p:nvSpPr>
        <p:spPr>
          <a:xfrm>
            <a:off x="2090306" y="4521875"/>
            <a:ext cx="46037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範例文字 </a:t>
            </a:r>
            <a:r>
              <a:rPr lang="en-US" altLang="zh-TW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	(Adobe </a:t>
            </a:r>
            <a:r>
              <a:rPr lang="zh-TW" altLang="en-US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黑体</a:t>
            </a:r>
            <a:r>
              <a:rPr lang="en-US" altLang="zh-TW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 Std R)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Sample Text 	(Adobe </a:t>
            </a:r>
            <a:r>
              <a:rPr lang="zh-TW" altLang="en-US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黑体</a:t>
            </a:r>
            <a:r>
              <a:rPr lang="en-US" altLang="zh-TW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 Std R)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Bauhaus 93" panose="04030905020B02020C02" pitchFamily="82" charset="0"/>
                <a:ea typeface="Adobe 黑体 Std R" panose="020B0400000000000000" pitchFamily="34" charset="-128"/>
              </a:rPr>
              <a:t>Sample Text	(Bauhaus 93)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Consolas" panose="020B0609020204030204" pitchFamily="49" charset="0"/>
                <a:ea typeface="Adobe 黑体 Std R" panose="020B0400000000000000" pitchFamily="34" charset="-128"/>
              </a:rPr>
              <a:t>Sample Text	(Consolas)</a:t>
            </a:r>
            <a:endParaRPr lang="zh-TW" altLang="en-US" sz="2000" dirty="0">
              <a:solidFill>
                <a:schemeClr val="bg1"/>
              </a:solidFill>
              <a:latin typeface="Consolas" panose="020B0609020204030204" pitchFamily="49" charset="0"/>
              <a:ea typeface="Adobe 黑体 Std R" panose="020B0400000000000000" pitchFamily="34" charset="-128"/>
            </a:endParaRP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C3B91F30-33A6-6E69-D930-B0AC5BCE5C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8781" y="4521875"/>
            <a:ext cx="4669941" cy="1457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8857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2EE3DC09-55C1-D205-48B5-3F7124133F92}"/>
              </a:ext>
            </a:extLst>
          </p:cNvPr>
          <p:cNvSpPr txBox="1"/>
          <p:nvPr/>
        </p:nvSpPr>
        <p:spPr>
          <a:xfrm>
            <a:off x="6096000" y="2088593"/>
            <a:ext cx="52344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 err="1">
                <a:solidFill>
                  <a:srgbClr val="17455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turtlebot</a:t>
            </a:r>
            <a:r>
              <a:rPr lang="zh-TW" altLang="en-US" sz="2800" dirty="0">
                <a:solidFill>
                  <a:srgbClr val="17455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各層</a:t>
            </a:r>
            <a:endParaRPr lang="en-US" altLang="zh-TW" sz="2800" dirty="0">
              <a:solidFill>
                <a:srgbClr val="17455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5DB76376-2352-1FE0-D33B-73A7CEC7B68F}"/>
              </a:ext>
            </a:extLst>
          </p:cNvPr>
          <p:cNvSpPr txBox="1"/>
          <p:nvPr/>
        </p:nvSpPr>
        <p:spPr>
          <a:xfrm>
            <a:off x="6096000" y="2611813"/>
            <a:ext cx="52344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400" dirty="0" err="1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turtlebot</a:t>
            </a:r>
            <a:r>
              <a:rPr lang="zh-TW" altLang="en-US" sz="2400" dirty="0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分為四層</a:t>
            </a:r>
            <a:endParaRPr lang="en-US" altLang="zh-TW" sz="2400" dirty="0">
              <a:solidFill>
                <a:srgbClr val="2F6B8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39858722-222F-A38D-48A5-FBBD165ACCCA}"/>
              </a:ext>
            </a:extLst>
          </p:cNvPr>
          <p:cNvGrpSpPr/>
          <p:nvPr/>
        </p:nvGrpSpPr>
        <p:grpSpPr>
          <a:xfrm>
            <a:off x="1229360" y="800453"/>
            <a:ext cx="4998720" cy="830997"/>
            <a:chOff x="1229360" y="800453"/>
            <a:chExt cx="4998720" cy="830997"/>
          </a:xfrm>
        </p:grpSpPr>
        <p:sp>
          <p:nvSpPr>
            <p:cNvPr id="7" name="文字方塊 4">
              <a:extLst>
                <a:ext uri="{FF2B5EF4-FFF2-40B4-BE49-F238E27FC236}">
                  <a16:creationId xmlns:a16="http://schemas.microsoft.com/office/drawing/2014/main" id="{57888659-E1A6-9BEC-31D2-33C8E22AECAD}"/>
                </a:ext>
              </a:extLst>
            </p:cNvPr>
            <p:cNvSpPr txBox="1"/>
            <p:nvPr/>
          </p:nvSpPr>
          <p:spPr>
            <a:xfrm>
              <a:off x="1851106" y="800453"/>
              <a:ext cx="437697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TW" sz="4800" b="1" dirty="0" err="1">
                  <a:solidFill>
                    <a:srgbClr val="09283F"/>
                  </a:soli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Adobe 黑体 Std R" panose="020B0400000000000000" pitchFamily="34" charset="-128"/>
                  <a:ea typeface="Adobe 黑体 Std R" panose="020B0400000000000000" pitchFamily="34" charset="-128"/>
                </a:rPr>
                <a:t>turtlebot</a:t>
              </a:r>
              <a:r>
                <a:rPr lang="zh-TW" altLang="en-US" sz="4800" b="1" dirty="0">
                  <a:solidFill>
                    <a:srgbClr val="09283F"/>
                  </a:soli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Adobe 黑体 Std R" panose="020B0400000000000000" pitchFamily="34" charset="-128"/>
                  <a:ea typeface="Adobe 黑体 Std R" panose="020B0400000000000000" pitchFamily="34" charset="-128"/>
                </a:rPr>
                <a:t>簡介</a:t>
              </a:r>
              <a:endParaRPr lang="en-US" altLang="zh-TW" sz="2400" dirty="0">
                <a:solidFill>
                  <a:srgbClr val="174559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Bauhaus 93" panose="04030905020B02020C02" pitchFamily="82" charset="0"/>
              </a:endParaRP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B8841BC2-6D60-123B-1D0C-6A078FDB67B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9360" y="871392"/>
              <a:ext cx="621747" cy="621747"/>
            </a:xfrm>
            <a:prstGeom prst="rect">
              <a:avLst/>
            </a:prstGeom>
          </p:spPr>
        </p:pic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模型 1">
                <a:extLst>
                  <a:ext uri="{FF2B5EF4-FFF2-40B4-BE49-F238E27FC236}">
                    <a16:creationId xmlns:a16="http://schemas.microsoft.com/office/drawing/2014/main" id="{DD0CBD1A-965F-DB85-80A2-DD98165D226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07415136"/>
                  </p:ext>
                </p:extLst>
              </p:nvPr>
            </p:nvGraphicFramePr>
            <p:xfrm>
              <a:off x="1851105" y="3779956"/>
              <a:ext cx="2742947" cy="2443329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2742947" cy="2443329"/>
                    </a:xfrm>
                    <a:prstGeom prst="rect">
                      <a:avLst/>
                    </a:prstGeom>
                  </am3d:spPr>
                  <am3d:camera>
                    <am3d:pos x="0" y="0" z="6232519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684929" d="1000000"/>
                    <am3d:preTrans dx="-1987726" dy="-2354546" dz="242427"/>
                    <am3d:scale>
                      <am3d:sx n="1000000" d="1000000"/>
                      <am3d:sy n="1000000" d="1000000"/>
                      <am3d:sz n="1000000" d="1000000"/>
                    </am3d:scale>
                    <am3d:rot ax="1200000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385367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模型 1">
                <a:extLst>
                  <a:ext uri="{FF2B5EF4-FFF2-40B4-BE49-F238E27FC236}">
                    <a16:creationId xmlns:a16="http://schemas.microsoft.com/office/drawing/2014/main" id="{DD0CBD1A-965F-DB85-80A2-DD98165D226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51105" y="3779956"/>
                <a:ext cx="2742947" cy="24433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模型 2">
                <a:extLst>
                  <a:ext uri="{FF2B5EF4-FFF2-40B4-BE49-F238E27FC236}">
                    <a16:creationId xmlns:a16="http://schemas.microsoft.com/office/drawing/2014/main" id="{2F18F4BE-5C81-85C8-0199-8B6461E4122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40012929"/>
                  </p:ext>
                </p:extLst>
              </p:nvPr>
            </p:nvGraphicFramePr>
            <p:xfrm>
              <a:off x="1960400" y="3143807"/>
              <a:ext cx="2675221" cy="2160495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2675221" cy="2160495"/>
                    </a:xfrm>
                    <a:prstGeom prst="rect">
                      <a:avLst/>
                    </a:prstGeom>
                  </am3d:spPr>
                  <am3d:camera>
                    <am3d:pos x="0" y="0" z="6895853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269298" d="1000000"/>
                    <am3d:preTrans dx="-257440" dy="-4182261" dz="-660103"/>
                    <am3d:scale>
                      <am3d:sx n="1000000" d="1000000"/>
                      <am3d:sy n="1000000" d="1000000"/>
                      <am3d:sz n="1000000" d="1000000"/>
                    </am3d:scale>
                    <am3d:rot ax="1200000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385367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模型 2">
                <a:extLst>
                  <a:ext uri="{FF2B5EF4-FFF2-40B4-BE49-F238E27FC236}">
                    <a16:creationId xmlns:a16="http://schemas.microsoft.com/office/drawing/2014/main" id="{2F18F4BE-5C81-85C8-0199-8B6461E4122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960400" y="3143807"/>
                <a:ext cx="2675221" cy="21604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3D 模型 9">
                <a:extLst>
                  <a:ext uri="{FF2B5EF4-FFF2-40B4-BE49-F238E27FC236}">
                    <a16:creationId xmlns:a16="http://schemas.microsoft.com/office/drawing/2014/main" id="{C8A21AAC-5A1C-2B49-C3B5-9E5FFB71C38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35693189"/>
                  </p:ext>
                </p:extLst>
              </p:nvPr>
            </p:nvGraphicFramePr>
            <p:xfrm>
              <a:off x="1906383" y="2176291"/>
              <a:ext cx="2756491" cy="2160492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2756491" cy="2160492"/>
                    </a:xfrm>
                    <a:prstGeom prst="rect">
                      <a:avLst/>
                    </a:prstGeom>
                  </am3d:spPr>
                  <am3d:camera>
                    <am3d:pos x="0" y="0" z="6895435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269298" d="1000000"/>
                    <am3d:preTrans dx="150867" dy="-4259633" dz="1664402"/>
                    <am3d:scale>
                      <am3d:sx n="1000000" d="1000000"/>
                      <am3d:sy n="1000000" d="1000000"/>
                      <am3d:sz n="1000000" d="1000000"/>
                    </am3d:scale>
                    <am3d:rot ax="1200000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385366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3D 模型 9">
                <a:extLst>
                  <a:ext uri="{FF2B5EF4-FFF2-40B4-BE49-F238E27FC236}">
                    <a16:creationId xmlns:a16="http://schemas.microsoft.com/office/drawing/2014/main" id="{C8A21AAC-5A1C-2B49-C3B5-9E5FFB71C38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906383" y="2176291"/>
                <a:ext cx="2756491" cy="216049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3D 模型 11">
                <a:extLst>
                  <a:ext uri="{FF2B5EF4-FFF2-40B4-BE49-F238E27FC236}">
                    <a16:creationId xmlns:a16="http://schemas.microsoft.com/office/drawing/2014/main" id="{80FB729A-ACDA-4071-92A3-45F43DED6AF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56492730"/>
                  </p:ext>
                </p:extLst>
              </p:nvPr>
            </p:nvGraphicFramePr>
            <p:xfrm>
              <a:off x="1933147" y="1309142"/>
              <a:ext cx="2675220" cy="2119858"/>
            </p:xfrm>
            <a:graphic>
              <a:graphicData uri="http://schemas.microsoft.com/office/drawing/2017/model3d">
                <am3d:model3d r:embed="rId9">
                  <am3d:spPr>
                    <a:xfrm>
                      <a:off x="0" y="0"/>
                      <a:ext cx="2675220" cy="2119858"/>
                    </a:xfrm>
                    <a:prstGeom prst="rect">
                      <a:avLst/>
                    </a:prstGeom>
                  </am3d:spPr>
                  <am3d:camera>
                    <am3d:pos x="0" y="0" z="6872464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269298" d="1000000"/>
                    <am3d:preTrans dx="153962" dy="-4940313" dz="-172935"/>
                    <am3d:scale>
                      <am3d:sx n="1000000" d="1000000"/>
                      <am3d:sy n="1000000" d="1000000"/>
                      <am3d:sz n="1000000" d="1000000"/>
                    </am3d:scale>
                    <am3d:rot ax="1200000"/>
                    <am3d:postTrans dx="0" dy="0" dz="0"/>
                  </am3d:trans>
                  <am3d:raster rName="Office3DRenderer" rVer="16.0.8326">
                    <am3d:blip r:embed="rId10"/>
                  </am3d:raster>
                  <am3d:objViewport viewportSz="385367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3D 模型 11">
                <a:extLst>
                  <a:ext uri="{FF2B5EF4-FFF2-40B4-BE49-F238E27FC236}">
                    <a16:creationId xmlns:a16="http://schemas.microsoft.com/office/drawing/2014/main" id="{80FB729A-ACDA-4071-92A3-45F43DED6AF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933147" y="1309142"/>
                <a:ext cx="2675220" cy="211985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196006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2EE3DC09-55C1-D205-48B5-3F7124133F92}"/>
              </a:ext>
            </a:extLst>
          </p:cNvPr>
          <p:cNvSpPr txBox="1"/>
          <p:nvPr/>
        </p:nvSpPr>
        <p:spPr>
          <a:xfrm>
            <a:off x="6096000" y="2088593"/>
            <a:ext cx="52344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 err="1">
                <a:solidFill>
                  <a:srgbClr val="17455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turtlebot</a:t>
            </a:r>
            <a:r>
              <a:rPr lang="zh-TW" altLang="en-US" sz="2800" dirty="0">
                <a:solidFill>
                  <a:srgbClr val="17455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各層</a:t>
            </a:r>
            <a:endParaRPr lang="en-US" altLang="zh-TW" sz="2800" dirty="0">
              <a:solidFill>
                <a:srgbClr val="17455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5DB76376-2352-1FE0-D33B-73A7CEC7B68F}"/>
              </a:ext>
            </a:extLst>
          </p:cNvPr>
          <p:cNvSpPr txBox="1"/>
          <p:nvPr/>
        </p:nvSpPr>
        <p:spPr>
          <a:xfrm>
            <a:off x="6096000" y="2611813"/>
            <a:ext cx="52344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400" dirty="0" err="1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turtlebot</a:t>
            </a:r>
            <a:r>
              <a:rPr lang="zh-TW" altLang="en-US" sz="2400" dirty="0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分為四層</a:t>
            </a:r>
            <a:endParaRPr lang="en-US" altLang="zh-TW" sz="2400" dirty="0">
              <a:solidFill>
                <a:srgbClr val="2F6B8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2C2F8280-962A-AD23-6819-266CD0787CD7}"/>
              </a:ext>
            </a:extLst>
          </p:cNvPr>
          <p:cNvGrpSpPr/>
          <p:nvPr/>
        </p:nvGrpSpPr>
        <p:grpSpPr>
          <a:xfrm>
            <a:off x="1229360" y="800453"/>
            <a:ext cx="4998720" cy="830997"/>
            <a:chOff x="1229360" y="800453"/>
            <a:chExt cx="4998720" cy="830997"/>
          </a:xfrm>
        </p:grpSpPr>
        <p:sp>
          <p:nvSpPr>
            <p:cNvPr id="7" name="文字方塊 4">
              <a:extLst>
                <a:ext uri="{FF2B5EF4-FFF2-40B4-BE49-F238E27FC236}">
                  <a16:creationId xmlns:a16="http://schemas.microsoft.com/office/drawing/2014/main" id="{57888659-E1A6-9BEC-31D2-33C8E22AECAD}"/>
                </a:ext>
              </a:extLst>
            </p:cNvPr>
            <p:cNvSpPr txBox="1"/>
            <p:nvPr/>
          </p:nvSpPr>
          <p:spPr>
            <a:xfrm>
              <a:off x="1851106" y="800453"/>
              <a:ext cx="437697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TW" sz="4800" b="1" dirty="0" err="1">
                  <a:solidFill>
                    <a:srgbClr val="09283F"/>
                  </a:soli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Adobe 黑体 Std R" panose="020B0400000000000000" pitchFamily="34" charset="-128"/>
                  <a:ea typeface="Adobe 黑体 Std R" panose="020B0400000000000000" pitchFamily="34" charset="-128"/>
                </a:rPr>
                <a:t>turtlebot</a:t>
              </a:r>
              <a:r>
                <a:rPr lang="zh-TW" altLang="en-US" sz="4800" b="1" dirty="0">
                  <a:solidFill>
                    <a:srgbClr val="09283F"/>
                  </a:soli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Adobe 黑体 Std R" panose="020B0400000000000000" pitchFamily="34" charset="-128"/>
                  <a:ea typeface="Adobe 黑体 Std R" panose="020B0400000000000000" pitchFamily="34" charset="-128"/>
                </a:rPr>
                <a:t>簡介</a:t>
              </a:r>
              <a:endParaRPr lang="en-US" altLang="zh-TW" sz="2400" dirty="0">
                <a:solidFill>
                  <a:srgbClr val="174559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Bauhaus 93" panose="04030905020B02020C02" pitchFamily="82" charset="0"/>
              </a:endParaRP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B8841BC2-6D60-123B-1D0C-6A078FDB67B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9360" y="871392"/>
              <a:ext cx="621747" cy="621747"/>
            </a:xfrm>
            <a:prstGeom prst="rect">
              <a:avLst/>
            </a:prstGeom>
          </p:spPr>
        </p:pic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模型 1">
                <a:extLst>
                  <a:ext uri="{FF2B5EF4-FFF2-40B4-BE49-F238E27FC236}">
                    <a16:creationId xmlns:a16="http://schemas.microsoft.com/office/drawing/2014/main" id="{DD0CBD1A-965F-DB85-80A2-DD98165D226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70511941"/>
                  </p:ext>
                </p:extLst>
              </p:nvPr>
            </p:nvGraphicFramePr>
            <p:xfrm>
              <a:off x="1851105" y="8677076"/>
              <a:ext cx="2742947" cy="2443329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2742947" cy="2443329"/>
                    </a:xfrm>
                    <a:prstGeom prst="rect">
                      <a:avLst/>
                    </a:prstGeom>
                  </am3d:spPr>
                  <am3d:camera>
                    <am3d:pos x="0" y="0" z="6232519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684929" d="1000000"/>
                    <am3d:preTrans dx="-1987726" dy="-2354546" dz="242427"/>
                    <am3d:scale>
                      <am3d:sx n="1000000" d="1000000"/>
                      <am3d:sy n="1000000" d="1000000"/>
                      <am3d:sz n="1000000" d="1000000"/>
                    </am3d:scale>
                    <am3d:rot ax="1200000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385367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模型 1">
                <a:extLst>
                  <a:ext uri="{FF2B5EF4-FFF2-40B4-BE49-F238E27FC236}">
                    <a16:creationId xmlns:a16="http://schemas.microsoft.com/office/drawing/2014/main" id="{DD0CBD1A-965F-DB85-80A2-DD98165D226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51105" y="8677076"/>
                <a:ext cx="2742947" cy="24433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模型 2">
                <a:extLst>
                  <a:ext uri="{FF2B5EF4-FFF2-40B4-BE49-F238E27FC236}">
                    <a16:creationId xmlns:a16="http://schemas.microsoft.com/office/drawing/2014/main" id="{2F18F4BE-5C81-85C8-0199-8B6461E4122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83276755"/>
                  </p:ext>
                </p:extLst>
              </p:nvPr>
            </p:nvGraphicFramePr>
            <p:xfrm>
              <a:off x="1960400" y="8040927"/>
              <a:ext cx="2675221" cy="2160495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2675221" cy="2160495"/>
                    </a:xfrm>
                    <a:prstGeom prst="rect">
                      <a:avLst/>
                    </a:prstGeom>
                  </am3d:spPr>
                  <am3d:camera>
                    <am3d:pos x="0" y="0" z="6895853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269298" d="1000000"/>
                    <am3d:preTrans dx="-257440" dy="-4182261" dz="-660103"/>
                    <am3d:scale>
                      <am3d:sx n="1000000" d="1000000"/>
                      <am3d:sy n="1000000" d="1000000"/>
                      <am3d:sz n="1000000" d="1000000"/>
                    </am3d:scale>
                    <am3d:rot ax="1200000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385367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模型 2">
                <a:extLst>
                  <a:ext uri="{FF2B5EF4-FFF2-40B4-BE49-F238E27FC236}">
                    <a16:creationId xmlns:a16="http://schemas.microsoft.com/office/drawing/2014/main" id="{2F18F4BE-5C81-85C8-0199-8B6461E4122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960400" y="8040927"/>
                <a:ext cx="2675221" cy="21604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3D 模型 9">
                <a:extLst>
                  <a:ext uri="{FF2B5EF4-FFF2-40B4-BE49-F238E27FC236}">
                    <a16:creationId xmlns:a16="http://schemas.microsoft.com/office/drawing/2014/main" id="{C8A21AAC-5A1C-2B49-C3B5-9E5FFB71C38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01302867"/>
                  </p:ext>
                </p:extLst>
              </p:nvPr>
            </p:nvGraphicFramePr>
            <p:xfrm>
              <a:off x="1906383" y="7073411"/>
              <a:ext cx="2756491" cy="2160492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2756491" cy="2160492"/>
                    </a:xfrm>
                    <a:prstGeom prst="rect">
                      <a:avLst/>
                    </a:prstGeom>
                  </am3d:spPr>
                  <am3d:camera>
                    <am3d:pos x="0" y="0" z="6895435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269298" d="1000000"/>
                    <am3d:preTrans dx="150867" dy="-4259633" dz="1664402"/>
                    <am3d:scale>
                      <am3d:sx n="1000000" d="1000000"/>
                      <am3d:sy n="1000000" d="1000000"/>
                      <am3d:sz n="1000000" d="1000000"/>
                    </am3d:scale>
                    <am3d:rot ax="1200000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385366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3D 模型 9">
                <a:extLst>
                  <a:ext uri="{FF2B5EF4-FFF2-40B4-BE49-F238E27FC236}">
                    <a16:creationId xmlns:a16="http://schemas.microsoft.com/office/drawing/2014/main" id="{C8A21AAC-5A1C-2B49-C3B5-9E5FFB71C38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906383" y="7073411"/>
                <a:ext cx="2756491" cy="216049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3D 模型 11">
                <a:extLst>
                  <a:ext uri="{FF2B5EF4-FFF2-40B4-BE49-F238E27FC236}">
                    <a16:creationId xmlns:a16="http://schemas.microsoft.com/office/drawing/2014/main" id="{80FB729A-ACDA-4071-92A3-45F43DED6AF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25965354"/>
                  </p:ext>
                </p:extLst>
              </p:nvPr>
            </p:nvGraphicFramePr>
            <p:xfrm>
              <a:off x="1933147" y="2345462"/>
              <a:ext cx="2675220" cy="2119858"/>
            </p:xfrm>
            <a:graphic>
              <a:graphicData uri="http://schemas.microsoft.com/office/drawing/2017/model3d">
                <am3d:model3d r:embed="rId9">
                  <am3d:spPr>
                    <a:xfrm>
                      <a:off x="0" y="0"/>
                      <a:ext cx="2675220" cy="2119858"/>
                    </a:xfrm>
                    <a:prstGeom prst="rect">
                      <a:avLst/>
                    </a:prstGeom>
                  </am3d:spPr>
                  <am3d:camera>
                    <am3d:pos x="0" y="0" z="6872464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269298" d="1000000"/>
                    <am3d:preTrans dx="153962" dy="-4940313" dz="-172935"/>
                    <am3d:scale>
                      <am3d:sx n="1000000" d="1000000"/>
                      <am3d:sy n="1000000" d="1000000"/>
                      <am3d:sz n="1000000" d="1000000"/>
                    </am3d:scale>
                    <am3d:rot ax="1200000"/>
                    <am3d:postTrans dx="0" dy="0" dz="0"/>
                  </am3d:trans>
                  <am3d:raster rName="Office3DRenderer" rVer="16.0.8326">
                    <am3d:blip r:embed="rId10"/>
                  </am3d:raster>
                  <am3d:objViewport viewportSz="385367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3D 模型 11">
                <a:extLst>
                  <a:ext uri="{FF2B5EF4-FFF2-40B4-BE49-F238E27FC236}">
                    <a16:creationId xmlns:a16="http://schemas.microsoft.com/office/drawing/2014/main" id="{80FB729A-ACDA-4071-92A3-45F43DED6AF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933147" y="2345462"/>
                <a:ext cx="2675220" cy="2119858"/>
              </a:xfrm>
              <a:prstGeom prst="rect">
                <a:avLst/>
              </a:prstGeom>
            </p:spPr>
          </p:pic>
        </mc:Fallback>
      </mc:AlternateContent>
      <p:sp>
        <p:nvSpPr>
          <p:cNvPr id="5" name="文字方塊 4">
            <a:extLst>
              <a:ext uri="{FF2B5EF4-FFF2-40B4-BE49-F238E27FC236}">
                <a16:creationId xmlns:a16="http://schemas.microsoft.com/office/drawing/2014/main" id="{21E0345E-E6E5-C4CD-D963-602167A569B7}"/>
              </a:ext>
            </a:extLst>
          </p:cNvPr>
          <p:cNvSpPr txBox="1"/>
          <p:nvPr/>
        </p:nvSpPr>
        <p:spPr>
          <a:xfrm>
            <a:off x="6096000" y="3068956"/>
            <a:ext cx="52344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400" dirty="0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第一層包含光達</a:t>
            </a:r>
            <a:endParaRPr lang="en-US" altLang="zh-TW" sz="2400" dirty="0">
              <a:solidFill>
                <a:srgbClr val="2F6B8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353007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2EE3DC09-55C1-D205-48B5-3F7124133F92}"/>
              </a:ext>
            </a:extLst>
          </p:cNvPr>
          <p:cNvSpPr txBox="1"/>
          <p:nvPr/>
        </p:nvSpPr>
        <p:spPr>
          <a:xfrm>
            <a:off x="6096000" y="2088593"/>
            <a:ext cx="52344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 err="1">
                <a:solidFill>
                  <a:srgbClr val="17455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turtlebot</a:t>
            </a:r>
            <a:r>
              <a:rPr lang="zh-TW" altLang="en-US" sz="2800" dirty="0">
                <a:solidFill>
                  <a:srgbClr val="17455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各層</a:t>
            </a:r>
            <a:endParaRPr lang="en-US" altLang="zh-TW" sz="2800" dirty="0">
              <a:solidFill>
                <a:srgbClr val="17455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5DB76376-2352-1FE0-D33B-73A7CEC7B68F}"/>
              </a:ext>
            </a:extLst>
          </p:cNvPr>
          <p:cNvSpPr txBox="1"/>
          <p:nvPr/>
        </p:nvSpPr>
        <p:spPr>
          <a:xfrm>
            <a:off x="6096000" y="2611813"/>
            <a:ext cx="52344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400" dirty="0" err="1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turtlebot</a:t>
            </a:r>
            <a:r>
              <a:rPr lang="zh-TW" altLang="en-US" sz="2400" dirty="0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分為四層</a:t>
            </a:r>
            <a:endParaRPr lang="en-US" altLang="zh-TW" sz="2400" dirty="0">
              <a:solidFill>
                <a:srgbClr val="2F6B8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F3DF7C6F-11E6-4940-A01B-222C7E310DA1}"/>
              </a:ext>
            </a:extLst>
          </p:cNvPr>
          <p:cNvGrpSpPr/>
          <p:nvPr/>
        </p:nvGrpSpPr>
        <p:grpSpPr>
          <a:xfrm>
            <a:off x="1229360" y="800453"/>
            <a:ext cx="4998720" cy="830997"/>
            <a:chOff x="1229360" y="800453"/>
            <a:chExt cx="4998720" cy="830997"/>
          </a:xfrm>
        </p:grpSpPr>
        <p:sp>
          <p:nvSpPr>
            <p:cNvPr id="7" name="文字方塊 4">
              <a:extLst>
                <a:ext uri="{FF2B5EF4-FFF2-40B4-BE49-F238E27FC236}">
                  <a16:creationId xmlns:a16="http://schemas.microsoft.com/office/drawing/2014/main" id="{57888659-E1A6-9BEC-31D2-33C8E22AECAD}"/>
                </a:ext>
              </a:extLst>
            </p:cNvPr>
            <p:cNvSpPr txBox="1"/>
            <p:nvPr/>
          </p:nvSpPr>
          <p:spPr>
            <a:xfrm>
              <a:off x="1851106" y="800453"/>
              <a:ext cx="437697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TW" sz="4800" b="1" dirty="0" err="1">
                  <a:solidFill>
                    <a:srgbClr val="09283F"/>
                  </a:soli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Adobe 黑体 Std R" panose="020B0400000000000000" pitchFamily="34" charset="-128"/>
                  <a:ea typeface="Adobe 黑体 Std R" panose="020B0400000000000000" pitchFamily="34" charset="-128"/>
                </a:rPr>
                <a:t>turtlebot</a:t>
              </a:r>
              <a:r>
                <a:rPr lang="zh-TW" altLang="en-US" sz="4800" b="1" dirty="0">
                  <a:solidFill>
                    <a:srgbClr val="09283F"/>
                  </a:soli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Adobe 黑体 Std R" panose="020B0400000000000000" pitchFamily="34" charset="-128"/>
                  <a:ea typeface="Adobe 黑体 Std R" panose="020B0400000000000000" pitchFamily="34" charset="-128"/>
                </a:rPr>
                <a:t>簡介</a:t>
              </a:r>
              <a:endParaRPr lang="en-US" altLang="zh-TW" sz="2400" dirty="0">
                <a:solidFill>
                  <a:srgbClr val="174559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Bauhaus 93" panose="04030905020B02020C02" pitchFamily="82" charset="0"/>
              </a:endParaRP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B8841BC2-6D60-123B-1D0C-6A078FDB67B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9360" y="871392"/>
              <a:ext cx="621747" cy="621747"/>
            </a:xfrm>
            <a:prstGeom prst="rect">
              <a:avLst/>
            </a:prstGeom>
          </p:spPr>
        </p:pic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模型 1">
                <a:extLst>
                  <a:ext uri="{FF2B5EF4-FFF2-40B4-BE49-F238E27FC236}">
                    <a16:creationId xmlns:a16="http://schemas.microsoft.com/office/drawing/2014/main" id="{DD0CBD1A-965F-DB85-80A2-DD98165D226D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851105" y="8677076"/>
              <a:ext cx="2742947" cy="2443329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2742947" cy="2443329"/>
                    </a:xfrm>
                    <a:prstGeom prst="rect">
                      <a:avLst/>
                    </a:prstGeom>
                  </am3d:spPr>
                  <am3d:camera>
                    <am3d:pos x="0" y="0" z="6232519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684929" d="1000000"/>
                    <am3d:preTrans dx="-1987726" dy="-2354546" dz="242427"/>
                    <am3d:scale>
                      <am3d:sx n="1000000" d="1000000"/>
                      <am3d:sy n="1000000" d="1000000"/>
                      <am3d:sz n="1000000" d="1000000"/>
                    </am3d:scale>
                    <am3d:rot ax="1200000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385367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模型 1">
                <a:extLst>
                  <a:ext uri="{FF2B5EF4-FFF2-40B4-BE49-F238E27FC236}">
                    <a16:creationId xmlns:a16="http://schemas.microsoft.com/office/drawing/2014/main" id="{DD0CBD1A-965F-DB85-80A2-DD98165D226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51105" y="8677076"/>
                <a:ext cx="2742947" cy="24433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模型 2">
                <a:extLst>
                  <a:ext uri="{FF2B5EF4-FFF2-40B4-BE49-F238E27FC236}">
                    <a16:creationId xmlns:a16="http://schemas.microsoft.com/office/drawing/2014/main" id="{2F18F4BE-5C81-85C8-0199-8B6461E4122A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960400" y="8040927"/>
              <a:ext cx="2675221" cy="2160495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2675221" cy="2160495"/>
                    </a:xfrm>
                    <a:prstGeom prst="rect">
                      <a:avLst/>
                    </a:prstGeom>
                  </am3d:spPr>
                  <am3d:camera>
                    <am3d:pos x="0" y="0" z="6895853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269298" d="1000000"/>
                    <am3d:preTrans dx="-257440" dy="-4182261" dz="-660103"/>
                    <am3d:scale>
                      <am3d:sx n="1000000" d="1000000"/>
                      <am3d:sy n="1000000" d="1000000"/>
                      <am3d:sz n="1000000" d="1000000"/>
                    </am3d:scale>
                    <am3d:rot ax="1200000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385367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模型 2">
                <a:extLst>
                  <a:ext uri="{FF2B5EF4-FFF2-40B4-BE49-F238E27FC236}">
                    <a16:creationId xmlns:a16="http://schemas.microsoft.com/office/drawing/2014/main" id="{2F18F4BE-5C81-85C8-0199-8B6461E4122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960400" y="8040927"/>
                <a:ext cx="2675221" cy="21604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3D 模型 9">
                <a:extLst>
                  <a:ext uri="{FF2B5EF4-FFF2-40B4-BE49-F238E27FC236}">
                    <a16:creationId xmlns:a16="http://schemas.microsoft.com/office/drawing/2014/main" id="{C8A21AAC-5A1C-2B49-C3B5-9E5FFB71C38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83621324"/>
                  </p:ext>
                </p:extLst>
              </p:nvPr>
            </p:nvGraphicFramePr>
            <p:xfrm>
              <a:off x="1906383" y="2767625"/>
              <a:ext cx="2756491" cy="2160492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2756491" cy="2160492"/>
                    </a:xfrm>
                    <a:prstGeom prst="rect">
                      <a:avLst/>
                    </a:prstGeom>
                  </am3d:spPr>
                  <am3d:camera>
                    <am3d:pos x="0" y="0" z="6895435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269298" d="1000000"/>
                    <am3d:preTrans dx="150867" dy="-4259633" dz="1664402"/>
                    <am3d:scale>
                      <am3d:sx n="1000000" d="1000000"/>
                      <am3d:sy n="1000000" d="1000000"/>
                      <am3d:sz n="1000000" d="1000000"/>
                    </am3d:scale>
                    <am3d:rot ax="1200000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385366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3D 模型 9">
                <a:extLst>
                  <a:ext uri="{FF2B5EF4-FFF2-40B4-BE49-F238E27FC236}">
                    <a16:creationId xmlns:a16="http://schemas.microsoft.com/office/drawing/2014/main" id="{C8A21AAC-5A1C-2B49-C3B5-9E5FFB71C38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906383" y="2767625"/>
                <a:ext cx="2756491" cy="216049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3D 模型 11">
                <a:extLst>
                  <a:ext uri="{FF2B5EF4-FFF2-40B4-BE49-F238E27FC236}">
                    <a16:creationId xmlns:a16="http://schemas.microsoft.com/office/drawing/2014/main" id="{80FB729A-ACDA-4071-92A3-45F43DED6AF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74873014"/>
                  </p:ext>
                </p:extLst>
              </p:nvPr>
            </p:nvGraphicFramePr>
            <p:xfrm>
              <a:off x="1933147" y="-2206218"/>
              <a:ext cx="2675220" cy="2119858"/>
            </p:xfrm>
            <a:graphic>
              <a:graphicData uri="http://schemas.microsoft.com/office/drawing/2017/model3d">
                <am3d:model3d r:embed="rId9">
                  <am3d:spPr>
                    <a:xfrm>
                      <a:off x="0" y="0"/>
                      <a:ext cx="2675220" cy="2119858"/>
                    </a:xfrm>
                    <a:prstGeom prst="rect">
                      <a:avLst/>
                    </a:prstGeom>
                  </am3d:spPr>
                  <am3d:camera>
                    <am3d:pos x="0" y="0" z="6872464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269298" d="1000000"/>
                    <am3d:preTrans dx="153962" dy="-4940313" dz="-172935"/>
                    <am3d:scale>
                      <am3d:sx n="1000000" d="1000000"/>
                      <am3d:sy n="1000000" d="1000000"/>
                      <am3d:sz n="1000000" d="1000000"/>
                    </am3d:scale>
                    <am3d:rot ax="1200000"/>
                    <am3d:postTrans dx="0" dy="0" dz="0"/>
                  </am3d:trans>
                  <am3d:raster rName="Office3DRenderer" rVer="16.0.8326">
                    <am3d:blip r:embed="rId10"/>
                  </am3d:raster>
                  <am3d:objViewport viewportSz="385367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3D 模型 11">
                <a:extLst>
                  <a:ext uri="{FF2B5EF4-FFF2-40B4-BE49-F238E27FC236}">
                    <a16:creationId xmlns:a16="http://schemas.microsoft.com/office/drawing/2014/main" id="{80FB729A-ACDA-4071-92A3-45F43DED6AF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933147" y="-2206218"/>
                <a:ext cx="2675220" cy="2119858"/>
              </a:xfrm>
              <a:prstGeom prst="rect">
                <a:avLst/>
              </a:prstGeom>
            </p:spPr>
          </p:pic>
        </mc:Fallback>
      </mc:AlternateContent>
      <p:sp>
        <p:nvSpPr>
          <p:cNvPr id="5" name="文字方塊 4">
            <a:extLst>
              <a:ext uri="{FF2B5EF4-FFF2-40B4-BE49-F238E27FC236}">
                <a16:creationId xmlns:a16="http://schemas.microsoft.com/office/drawing/2014/main" id="{21E0345E-E6E5-C4CD-D963-602167A569B7}"/>
              </a:ext>
            </a:extLst>
          </p:cNvPr>
          <p:cNvSpPr txBox="1"/>
          <p:nvPr/>
        </p:nvSpPr>
        <p:spPr>
          <a:xfrm>
            <a:off x="6096000" y="3068956"/>
            <a:ext cx="52344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400" dirty="0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第一層包含光達</a:t>
            </a:r>
            <a:endParaRPr lang="en-US" altLang="zh-TW" sz="2400" dirty="0">
              <a:solidFill>
                <a:srgbClr val="2F6B8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EA98E779-E205-A2EC-51AA-162EC58753F6}"/>
              </a:ext>
            </a:extLst>
          </p:cNvPr>
          <p:cNvSpPr txBox="1"/>
          <p:nvPr/>
        </p:nvSpPr>
        <p:spPr>
          <a:xfrm>
            <a:off x="6096000" y="3530621"/>
            <a:ext cx="52344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400" dirty="0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第二層包含</a:t>
            </a:r>
            <a:r>
              <a:rPr lang="en-US" altLang="zh-TW" sz="2400" dirty="0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SBC</a:t>
            </a:r>
          </a:p>
        </p:txBody>
      </p:sp>
    </p:spTree>
    <p:extLst>
      <p:ext uri="{BB962C8B-B14F-4D97-AF65-F5344CB8AC3E}">
        <p14:creationId xmlns:p14="http://schemas.microsoft.com/office/powerpoint/2010/main" val="11139291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2EE3DC09-55C1-D205-48B5-3F7124133F92}"/>
              </a:ext>
            </a:extLst>
          </p:cNvPr>
          <p:cNvSpPr txBox="1"/>
          <p:nvPr/>
        </p:nvSpPr>
        <p:spPr>
          <a:xfrm>
            <a:off x="6096000" y="2088593"/>
            <a:ext cx="52344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 err="1">
                <a:solidFill>
                  <a:srgbClr val="17455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turtlebot</a:t>
            </a:r>
            <a:r>
              <a:rPr lang="zh-TW" altLang="en-US" sz="2800" dirty="0">
                <a:solidFill>
                  <a:srgbClr val="17455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各層</a:t>
            </a:r>
            <a:endParaRPr lang="en-US" altLang="zh-TW" sz="2800" dirty="0">
              <a:solidFill>
                <a:srgbClr val="17455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5DB76376-2352-1FE0-D33B-73A7CEC7B68F}"/>
              </a:ext>
            </a:extLst>
          </p:cNvPr>
          <p:cNvSpPr txBox="1"/>
          <p:nvPr/>
        </p:nvSpPr>
        <p:spPr>
          <a:xfrm>
            <a:off x="6096000" y="2611813"/>
            <a:ext cx="52344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400" dirty="0" err="1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turtlebot</a:t>
            </a:r>
            <a:r>
              <a:rPr lang="zh-TW" altLang="en-US" sz="2400" dirty="0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分為四層</a:t>
            </a:r>
            <a:endParaRPr lang="en-US" altLang="zh-TW" sz="2400" dirty="0">
              <a:solidFill>
                <a:srgbClr val="2F6B8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B6B7B4E2-76BB-597A-1EE5-DDFBFF0539E1}"/>
              </a:ext>
            </a:extLst>
          </p:cNvPr>
          <p:cNvGrpSpPr/>
          <p:nvPr/>
        </p:nvGrpSpPr>
        <p:grpSpPr>
          <a:xfrm>
            <a:off x="1229360" y="800453"/>
            <a:ext cx="4998720" cy="830997"/>
            <a:chOff x="1229360" y="800453"/>
            <a:chExt cx="4998720" cy="830997"/>
          </a:xfrm>
        </p:grpSpPr>
        <p:sp>
          <p:nvSpPr>
            <p:cNvPr id="7" name="文字方塊 4">
              <a:extLst>
                <a:ext uri="{FF2B5EF4-FFF2-40B4-BE49-F238E27FC236}">
                  <a16:creationId xmlns:a16="http://schemas.microsoft.com/office/drawing/2014/main" id="{57888659-E1A6-9BEC-31D2-33C8E22AECAD}"/>
                </a:ext>
              </a:extLst>
            </p:cNvPr>
            <p:cNvSpPr txBox="1"/>
            <p:nvPr/>
          </p:nvSpPr>
          <p:spPr>
            <a:xfrm>
              <a:off x="1851106" y="800453"/>
              <a:ext cx="437697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TW" sz="4800" b="1" dirty="0" err="1">
                  <a:solidFill>
                    <a:srgbClr val="09283F"/>
                  </a:soli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Adobe 黑体 Std R" panose="020B0400000000000000" pitchFamily="34" charset="-128"/>
                  <a:ea typeface="Adobe 黑体 Std R" panose="020B0400000000000000" pitchFamily="34" charset="-128"/>
                </a:rPr>
                <a:t>turtlebot</a:t>
              </a:r>
              <a:r>
                <a:rPr lang="zh-TW" altLang="en-US" sz="4800" b="1" dirty="0">
                  <a:solidFill>
                    <a:srgbClr val="09283F"/>
                  </a:soli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Adobe 黑体 Std R" panose="020B0400000000000000" pitchFamily="34" charset="-128"/>
                  <a:ea typeface="Adobe 黑体 Std R" panose="020B0400000000000000" pitchFamily="34" charset="-128"/>
                </a:rPr>
                <a:t>簡介</a:t>
              </a:r>
              <a:endParaRPr lang="en-US" altLang="zh-TW" sz="2400" dirty="0">
                <a:solidFill>
                  <a:srgbClr val="174559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Bauhaus 93" panose="04030905020B02020C02" pitchFamily="82" charset="0"/>
              </a:endParaRP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B8841BC2-6D60-123B-1D0C-6A078FDB67B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9360" y="871392"/>
              <a:ext cx="621747" cy="621747"/>
            </a:xfrm>
            <a:prstGeom prst="rect">
              <a:avLst/>
            </a:prstGeom>
          </p:spPr>
        </p:pic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模型 1">
                <a:extLst>
                  <a:ext uri="{FF2B5EF4-FFF2-40B4-BE49-F238E27FC236}">
                    <a16:creationId xmlns:a16="http://schemas.microsoft.com/office/drawing/2014/main" id="{DD0CBD1A-965F-DB85-80A2-DD98165D226D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851105" y="8677076"/>
              <a:ext cx="2742947" cy="2443329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2742947" cy="2443329"/>
                    </a:xfrm>
                    <a:prstGeom prst="rect">
                      <a:avLst/>
                    </a:prstGeom>
                  </am3d:spPr>
                  <am3d:camera>
                    <am3d:pos x="0" y="0" z="6232519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684929" d="1000000"/>
                    <am3d:preTrans dx="-1987726" dy="-2354546" dz="242427"/>
                    <am3d:scale>
                      <am3d:sx n="1000000" d="1000000"/>
                      <am3d:sy n="1000000" d="1000000"/>
                      <am3d:sz n="1000000" d="1000000"/>
                    </am3d:scale>
                    <am3d:rot ax="1200000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385367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模型 1">
                <a:extLst>
                  <a:ext uri="{FF2B5EF4-FFF2-40B4-BE49-F238E27FC236}">
                    <a16:creationId xmlns:a16="http://schemas.microsoft.com/office/drawing/2014/main" id="{DD0CBD1A-965F-DB85-80A2-DD98165D226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51105" y="8677076"/>
                <a:ext cx="2742947" cy="24433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模型 2">
                <a:extLst>
                  <a:ext uri="{FF2B5EF4-FFF2-40B4-BE49-F238E27FC236}">
                    <a16:creationId xmlns:a16="http://schemas.microsoft.com/office/drawing/2014/main" id="{2F18F4BE-5C81-85C8-0199-8B6461E4122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44588363"/>
                  </p:ext>
                </p:extLst>
              </p:nvPr>
            </p:nvGraphicFramePr>
            <p:xfrm>
              <a:off x="1960400" y="2623971"/>
              <a:ext cx="2675221" cy="2160495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2675221" cy="2160495"/>
                    </a:xfrm>
                    <a:prstGeom prst="rect">
                      <a:avLst/>
                    </a:prstGeom>
                  </am3d:spPr>
                  <am3d:camera>
                    <am3d:pos x="0" y="0" z="6895853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269298" d="1000000"/>
                    <am3d:preTrans dx="-257440" dy="-4182261" dz="-660103"/>
                    <am3d:scale>
                      <am3d:sx n="1000000" d="1000000"/>
                      <am3d:sy n="1000000" d="1000000"/>
                      <am3d:sz n="1000000" d="1000000"/>
                    </am3d:scale>
                    <am3d:rot ax="1200000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385367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模型 2">
                <a:extLst>
                  <a:ext uri="{FF2B5EF4-FFF2-40B4-BE49-F238E27FC236}">
                    <a16:creationId xmlns:a16="http://schemas.microsoft.com/office/drawing/2014/main" id="{2F18F4BE-5C81-85C8-0199-8B6461E4122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960400" y="2623971"/>
                <a:ext cx="2675221" cy="21604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3D 模型 9">
                <a:extLst>
                  <a:ext uri="{FF2B5EF4-FFF2-40B4-BE49-F238E27FC236}">
                    <a16:creationId xmlns:a16="http://schemas.microsoft.com/office/drawing/2014/main" id="{C8A21AAC-5A1C-2B49-C3B5-9E5FFB71C38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64579040"/>
                  </p:ext>
                </p:extLst>
              </p:nvPr>
            </p:nvGraphicFramePr>
            <p:xfrm>
              <a:off x="1906383" y="-2226661"/>
              <a:ext cx="2756491" cy="2160492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2756491" cy="2160492"/>
                    </a:xfrm>
                    <a:prstGeom prst="rect">
                      <a:avLst/>
                    </a:prstGeom>
                  </am3d:spPr>
                  <am3d:camera>
                    <am3d:pos x="0" y="0" z="6895435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269298" d="1000000"/>
                    <am3d:preTrans dx="150867" dy="-4259633" dz="1664402"/>
                    <am3d:scale>
                      <am3d:sx n="1000000" d="1000000"/>
                      <am3d:sy n="1000000" d="1000000"/>
                      <am3d:sz n="1000000" d="1000000"/>
                    </am3d:scale>
                    <am3d:rot ax="1200000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385366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3D 模型 9">
                <a:extLst>
                  <a:ext uri="{FF2B5EF4-FFF2-40B4-BE49-F238E27FC236}">
                    <a16:creationId xmlns:a16="http://schemas.microsoft.com/office/drawing/2014/main" id="{C8A21AAC-5A1C-2B49-C3B5-9E5FFB71C38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906383" y="-2226661"/>
                <a:ext cx="2756491" cy="216049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3D 模型 11">
                <a:extLst>
                  <a:ext uri="{FF2B5EF4-FFF2-40B4-BE49-F238E27FC236}">
                    <a16:creationId xmlns:a16="http://schemas.microsoft.com/office/drawing/2014/main" id="{80FB729A-ACDA-4071-92A3-45F43DED6AF5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933147" y="-2206218"/>
              <a:ext cx="2675220" cy="2119858"/>
            </p:xfrm>
            <a:graphic>
              <a:graphicData uri="http://schemas.microsoft.com/office/drawing/2017/model3d">
                <am3d:model3d r:embed="rId9">
                  <am3d:spPr>
                    <a:xfrm>
                      <a:off x="0" y="0"/>
                      <a:ext cx="2675220" cy="2119858"/>
                    </a:xfrm>
                    <a:prstGeom prst="rect">
                      <a:avLst/>
                    </a:prstGeom>
                  </am3d:spPr>
                  <am3d:camera>
                    <am3d:pos x="0" y="0" z="6872464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269298" d="1000000"/>
                    <am3d:preTrans dx="153962" dy="-4940313" dz="-172935"/>
                    <am3d:scale>
                      <am3d:sx n="1000000" d="1000000"/>
                      <am3d:sy n="1000000" d="1000000"/>
                      <am3d:sz n="1000000" d="1000000"/>
                    </am3d:scale>
                    <am3d:rot ax="1200000"/>
                    <am3d:postTrans dx="0" dy="0" dz="0"/>
                  </am3d:trans>
                  <am3d:raster rName="Office3DRenderer" rVer="16.0.8326">
                    <am3d:blip r:embed="rId10"/>
                  </am3d:raster>
                  <am3d:objViewport viewportSz="385367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3D 模型 11">
                <a:extLst>
                  <a:ext uri="{FF2B5EF4-FFF2-40B4-BE49-F238E27FC236}">
                    <a16:creationId xmlns:a16="http://schemas.microsoft.com/office/drawing/2014/main" id="{80FB729A-ACDA-4071-92A3-45F43DED6AF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933147" y="-2206218"/>
                <a:ext cx="2675220" cy="2119858"/>
              </a:xfrm>
              <a:prstGeom prst="rect">
                <a:avLst/>
              </a:prstGeom>
            </p:spPr>
          </p:pic>
        </mc:Fallback>
      </mc:AlternateContent>
      <p:sp>
        <p:nvSpPr>
          <p:cNvPr id="5" name="文字方塊 4">
            <a:extLst>
              <a:ext uri="{FF2B5EF4-FFF2-40B4-BE49-F238E27FC236}">
                <a16:creationId xmlns:a16="http://schemas.microsoft.com/office/drawing/2014/main" id="{21E0345E-E6E5-C4CD-D963-602167A569B7}"/>
              </a:ext>
            </a:extLst>
          </p:cNvPr>
          <p:cNvSpPr txBox="1"/>
          <p:nvPr/>
        </p:nvSpPr>
        <p:spPr>
          <a:xfrm>
            <a:off x="6096000" y="3068956"/>
            <a:ext cx="52344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400" dirty="0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第一層包含光達</a:t>
            </a:r>
            <a:endParaRPr lang="en-US" altLang="zh-TW" sz="2400" dirty="0">
              <a:solidFill>
                <a:srgbClr val="2F6B8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EA98E779-E205-A2EC-51AA-162EC58753F6}"/>
              </a:ext>
            </a:extLst>
          </p:cNvPr>
          <p:cNvSpPr txBox="1"/>
          <p:nvPr/>
        </p:nvSpPr>
        <p:spPr>
          <a:xfrm>
            <a:off x="6096000" y="3530621"/>
            <a:ext cx="52344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400" dirty="0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第二層包含</a:t>
            </a:r>
            <a:r>
              <a:rPr lang="en-US" altLang="zh-TW" sz="2400" dirty="0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SBC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F0398005-3576-7A8C-DC47-3071407E07BD}"/>
              </a:ext>
            </a:extLst>
          </p:cNvPr>
          <p:cNvSpPr txBox="1"/>
          <p:nvPr/>
        </p:nvSpPr>
        <p:spPr>
          <a:xfrm>
            <a:off x="6096000" y="3987764"/>
            <a:ext cx="52344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400" dirty="0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第三層包含底層控制板</a:t>
            </a:r>
            <a:endParaRPr lang="en-US" altLang="zh-TW" sz="2400" dirty="0">
              <a:solidFill>
                <a:srgbClr val="2F6B8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797542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2EE3DC09-55C1-D205-48B5-3F7124133F92}"/>
              </a:ext>
            </a:extLst>
          </p:cNvPr>
          <p:cNvSpPr txBox="1"/>
          <p:nvPr/>
        </p:nvSpPr>
        <p:spPr>
          <a:xfrm>
            <a:off x="6096000" y="2088593"/>
            <a:ext cx="52344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 err="1">
                <a:solidFill>
                  <a:srgbClr val="17455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turtlebot</a:t>
            </a:r>
            <a:r>
              <a:rPr lang="zh-TW" altLang="en-US" sz="2800" dirty="0">
                <a:solidFill>
                  <a:srgbClr val="17455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各層</a:t>
            </a:r>
            <a:endParaRPr lang="en-US" altLang="zh-TW" sz="2800" dirty="0">
              <a:solidFill>
                <a:srgbClr val="17455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5DB76376-2352-1FE0-D33B-73A7CEC7B68F}"/>
              </a:ext>
            </a:extLst>
          </p:cNvPr>
          <p:cNvSpPr txBox="1"/>
          <p:nvPr/>
        </p:nvSpPr>
        <p:spPr>
          <a:xfrm>
            <a:off x="6096000" y="2611813"/>
            <a:ext cx="52344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400" dirty="0" err="1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turtlebot</a:t>
            </a:r>
            <a:r>
              <a:rPr lang="zh-TW" altLang="en-US" sz="2400" dirty="0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分為四層</a:t>
            </a:r>
            <a:endParaRPr lang="en-US" altLang="zh-TW" sz="2400" dirty="0">
              <a:solidFill>
                <a:srgbClr val="2F6B8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55D7C7E8-0EF7-0A76-A97D-2485AF28388F}"/>
              </a:ext>
            </a:extLst>
          </p:cNvPr>
          <p:cNvGrpSpPr/>
          <p:nvPr/>
        </p:nvGrpSpPr>
        <p:grpSpPr>
          <a:xfrm>
            <a:off x="1229360" y="800453"/>
            <a:ext cx="4998720" cy="830997"/>
            <a:chOff x="1229360" y="800453"/>
            <a:chExt cx="4998720" cy="830997"/>
          </a:xfrm>
        </p:grpSpPr>
        <p:sp>
          <p:nvSpPr>
            <p:cNvPr id="7" name="文字方塊 4">
              <a:extLst>
                <a:ext uri="{FF2B5EF4-FFF2-40B4-BE49-F238E27FC236}">
                  <a16:creationId xmlns:a16="http://schemas.microsoft.com/office/drawing/2014/main" id="{57888659-E1A6-9BEC-31D2-33C8E22AECAD}"/>
                </a:ext>
              </a:extLst>
            </p:cNvPr>
            <p:cNvSpPr txBox="1"/>
            <p:nvPr/>
          </p:nvSpPr>
          <p:spPr>
            <a:xfrm>
              <a:off x="1851106" y="800453"/>
              <a:ext cx="437697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TW" sz="4800" b="1" dirty="0" err="1">
                  <a:solidFill>
                    <a:srgbClr val="09283F"/>
                  </a:soli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Adobe 黑体 Std R" panose="020B0400000000000000" pitchFamily="34" charset="-128"/>
                  <a:ea typeface="Adobe 黑体 Std R" panose="020B0400000000000000" pitchFamily="34" charset="-128"/>
                </a:rPr>
                <a:t>turtlebot</a:t>
              </a:r>
              <a:r>
                <a:rPr lang="zh-TW" altLang="en-US" sz="4800" b="1" dirty="0">
                  <a:solidFill>
                    <a:srgbClr val="09283F"/>
                  </a:soli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Adobe 黑体 Std R" panose="020B0400000000000000" pitchFamily="34" charset="-128"/>
                  <a:ea typeface="Adobe 黑体 Std R" panose="020B0400000000000000" pitchFamily="34" charset="-128"/>
                </a:rPr>
                <a:t>簡介</a:t>
              </a:r>
              <a:endParaRPr lang="en-US" altLang="zh-TW" sz="2400" dirty="0">
                <a:solidFill>
                  <a:srgbClr val="174559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Bauhaus 93" panose="04030905020B02020C02" pitchFamily="82" charset="0"/>
              </a:endParaRP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B8841BC2-6D60-123B-1D0C-6A078FDB67B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9360" y="871392"/>
              <a:ext cx="621747" cy="621747"/>
            </a:xfrm>
            <a:prstGeom prst="rect">
              <a:avLst/>
            </a:prstGeom>
          </p:spPr>
        </p:pic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模型 1">
                <a:extLst>
                  <a:ext uri="{FF2B5EF4-FFF2-40B4-BE49-F238E27FC236}">
                    <a16:creationId xmlns:a16="http://schemas.microsoft.com/office/drawing/2014/main" id="{DD0CBD1A-965F-DB85-80A2-DD98165D226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80729622"/>
                  </p:ext>
                </p:extLst>
              </p:nvPr>
            </p:nvGraphicFramePr>
            <p:xfrm>
              <a:off x="1851105" y="2581076"/>
              <a:ext cx="2742947" cy="2443329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2742947" cy="2443329"/>
                    </a:xfrm>
                    <a:prstGeom prst="rect">
                      <a:avLst/>
                    </a:prstGeom>
                  </am3d:spPr>
                  <am3d:camera>
                    <am3d:pos x="0" y="0" z="6232519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684929" d="1000000"/>
                    <am3d:preTrans dx="-1987726" dy="-2354546" dz="242427"/>
                    <am3d:scale>
                      <am3d:sx n="1000000" d="1000000"/>
                      <am3d:sy n="1000000" d="1000000"/>
                      <am3d:sz n="1000000" d="1000000"/>
                    </am3d:scale>
                    <am3d:rot ax="1200000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385367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模型 1">
                <a:extLst>
                  <a:ext uri="{FF2B5EF4-FFF2-40B4-BE49-F238E27FC236}">
                    <a16:creationId xmlns:a16="http://schemas.microsoft.com/office/drawing/2014/main" id="{DD0CBD1A-965F-DB85-80A2-DD98165D226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51105" y="2581076"/>
                <a:ext cx="2742947" cy="24433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模型 2">
                <a:extLst>
                  <a:ext uri="{FF2B5EF4-FFF2-40B4-BE49-F238E27FC236}">
                    <a16:creationId xmlns:a16="http://schemas.microsoft.com/office/drawing/2014/main" id="{2F18F4BE-5C81-85C8-0199-8B6461E4122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60908793"/>
                  </p:ext>
                </p:extLst>
              </p:nvPr>
            </p:nvGraphicFramePr>
            <p:xfrm>
              <a:off x="1960400" y="-2283309"/>
              <a:ext cx="2675221" cy="2160495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2675221" cy="2160495"/>
                    </a:xfrm>
                    <a:prstGeom prst="rect">
                      <a:avLst/>
                    </a:prstGeom>
                  </am3d:spPr>
                  <am3d:camera>
                    <am3d:pos x="0" y="0" z="6895853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269298" d="1000000"/>
                    <am3d:preTrans dx="-257440" dy="-4182261" dz="-660103"/>
                    <am3d:scale>
                      <am3d:sx n="1000000" d="1000000"/>
                      <am3d:sy n="1000000" d="1000000"/>
                      <am3d:sz n="1000000" d="1000000"/>
                    </am3d:scale>
                    <am3d:rot ax="1200000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385367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模型 2">
                <a:extLst>
                  <a:ext uri="{FF2B5EF4-FFF2-40B4-BE49-F238E27FC236}">
                    <a16:creationId xmlns:a16="http://schemas.microsoft.com/office/drawing/2014/main" id="{2F18F4BE-5C81-85C8-0199-8B6461E4122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960400" y="-2283309"/>
                <a:ext cx="2675221" cy="21604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3D 模型 9">
                <a:extLst>
                  <a:ext uri="{FF2B5EF4-FFF2-40B4-BE49-F238E27FC236}">
                    <a16:creationId xmlns:a16="http://schemas.microsoft.com/office/drawing/2014/main" id="{C8A21AAC-5A1C-2B49-C3B5-9E5FFB71C38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24161214"/>
                  </p:ext>
                </p:extLst>
              </p:nvPr>
            </p:nvGraphicFramePr>
            <p:xfrm>
              <a:off x="1906383" y="-2241901"/>
              <a:ext cx="2756491" cy="2160492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2756491" cy="2160492"/>
                    </a:xfrm>
                    <a:prstGeom prst="rect">
                      <a:avLst/>
                    </a:prstGeom>
                  </am3d:spPr>
                  <am3d:camera>
                    <am3d:pos x="0" y="0" z="6895435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269298" d="1000000"/>
                    <am3d:preTrans dx="150867" dy="-4259633" dz="1664402"/>
                    <am3d:scale>
                      <am3d:sx n="1000000" d="1000000"/>
                      <am3d:sy n="1000000" d="1000000"/>
                      <am3d:sz n="1000000" d="1000000"/>
                    </am3d:scale>
                    <am3d:rot ax="1200000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385366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3D 模型 9">
                <a:extLst>
                  <a:ext uri="{FF2B5EF4-FFF2-40B4-BE49-F238E27FC236}">
                    <a16:creationId xmlns:a16="http://schemas.microsoft.com/office/drawing/2014/main" id="{C8A21AAC-5A1C-2B49-C3B5-9E5FFB71C38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906383" y="-2241901"/>
                <a:ext cx="2756491" cy="216049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3D 模型 11">
                <a:extLst>
                  <a:ext uri="{FF2B5EF4-FFF2-40B4-BE49-F238E27FC236}">
                    <a16:creationId xmlns:a16="http://schemas.microsoft.com/office/drawing/2014/main" id="{80FB729A-ACDA-4071-92A3-45F43DED6AF5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933147" y="-2206218"/>
              <a:ext cx="2675220" cy="2119858"/>
            </p:xfrm>
            <a:graphic>
              <a:graphicData uri="http://schemas.microsoft.com/office/drawing/2017/model3d">
                <am3d:model3d r:embed="rId9">
                  <am3d:spPr>
                    <a:xfrm>
                      <a:off x="0" y="0"/>
                      <a:ext cx="2675220" cy="2119858"/>
                    </a:xfrm>
                    <a:prstGeom prst="rect">
                      <a:avLst/>
                    </a:prstGeom>
                  </am3d:spPr>
                  <am3d:camera>
                    <am3d:pos x="0" y="0" z="6872464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269298" d="1000000"/>
                    <am3d:preTrans dx="153962" dy="-4940313" dz="-172935"/>
                    <am3d:scale>
                      <am3d:sx n="1000000" d="1000000"/>
                      <am3d:sy n="1000000" d="1000000"/>
                      <am3d:sz n="1000000" d="1000000"/>
                    </am3d:scale>
                    <am3d:rot ax="1200000"/>
                    <am3d:postTrans dx="0" dy="0" dz="0"/>
                  </am3d:trans>
                  <am3d:raster rName="Office3DRenderer" rVer="16.0.8326">
                    <am3d:blip r:embed="rId10"/>
                  </am3d:raster>
                  <am3d:objViewport viewportSz="385367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3D 模型 11">
                <a:extLst>
                  <a:ext uri="{FF2B5EF4-FFF2-40B4-BE49-F238E27FC236}">
                    <a16:creationId xmlns:a16="http://schemas.microsoft.com/office/drawing/2014/main" id="{80FB729A-ACDA-4071-92A3-45F43DED6AF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933147" y="-2206218"/>
                <a:ext cx="2675220" cy="2119858"/>
              </a:xfrm>
              <a:prstGeom prst="rect">
                <a:avLst/>
              </a:prstGeom>
            </p:spPr>
          </p:pic>
        </mc:Fallback>
      </mc:AlternateContent>
      <p:sp>
        <p:nvSpPr>
          <p:cNvPr id="5" name="文字方塊 4">
            <a:extLst>
              <a:ext uri="{FF2B5EF4-FFF2-40B4-BE49-F238E27FC236}">
                <a16:creationId xmlns:a16="http://schemas.microsoft.com/office/drawing/2014/main" id="{21E0345E-E6E5-C4CD-D963-602167A569B7}"/>
              </a:ext>
            </a:extLst>
          </p:cNvPr>
          <p:cNvSpPr txBox="1"/>
          <p:nvPr/>
        </p:nvSpPr>
        <p:spPr>
          <a:xfrm>
            <a:off x="6096000" y="3068956"/>
            <a:ext cx="52344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400" dirty="0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第一層包含光達</a:t>
            </a:r>
            <a:endParaRPr lang="en-US" altLang="zh-TW" sz="2400" dirty="0">
              <a:solidFill>
                <a:srgbClr val="2F6B8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EA98E779-E205-A2EC-51AA-162EC58753F6}"/>
              </a:ext>
            </a:extLst>
          </p:cNvPr>
          <p:cNvSpPr txBox="1"/>
          <p:nvPr/>
        </p:nvSpPr>
        <p:spPr>
          <a:xfrm>
            <a:off x="6096000" y="3530621"/>
            <a:ext cx="52344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400" dirty="0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第二層包含</a:t>
            </a:r>
            <a:r>
              <a:rPr lang="en-US" altLang="zh-TW" sz="2400" dirty="0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SBC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F0398005-3576-7A8C-DC47-3071407E07BD}"/>
              </a:ext>
            </a:extLst>
          </p:cNvPr>
          <p:cNvSpPr txBox="1"/>
          <p:nvPr/>
        </p:nvSpPr>
        <p:spPr>
          <a:xfrm>
            <a:off x="6096000" y="3987764"/>
            <a:ext cx="52344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400" dirty="0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第三層包含底層控制板</a:t>
            </a:r>
            <a:endParaRPr lang="en-US" altLang="zh-TW" sz="2400" dirty="0">
              <a:solidFill>
                <a:srgbClr val="2F6B8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26947FFA-930D-7D22-2CF4-E92AD6A1C052}"/>
              </a:ext>
            </a:extLst>
          </p:cNvPr>
          <p:cNvSpPr txBox="1"/>
          <p:nvPr/>
        </p:nvSpPr>
        <p:spPr>
          <a:xfrm>
            <a:off x="6096000" y="4449429"/>
            <a:ext cx="52344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400" dirty="0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第四層包含馬達</a:t>
            </a:r>
            <a:endParaRPr lang="en-US" altLang="zh-TW" sz="2400" dirty="0">
              <a:solidFill>
                <a:srgbClr val="2F6B8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969066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模型 2">
                <a:extLst>
                  <a:ext uri="{FF2B5EF4-FFF2-40B4-BE49-F238E27FC236}">
                    <a16:creationId xmlns:a16="http://schemas.microsoft.com/office/drawing/2014/main" id="{59B5A9C6-193C-DAD8-7611-23EA831F41B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89661927"/>
                  </p:ext>
                </p:extLst>
              </p:nvPr>
            </p:nvGraphicFramePr>
            <p:xfrm>
              <a:off x="8549367" y="2558929"/>
              <a:ext cx="2241426" cy="1812218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241426" cy="1812218"/>
                    </a:xfrm>
                    <a:prstGeom prst="rect">
                      <a:avLst/>
                    </a:prstGeom>
                  </am3d:spPr>
                  <am3d:camera>
                    <am3d:pos x="0" y="0" z="5768830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8181" d="1000000"/>
                    <am3d:preTrans dx="-481671901" dy="-4090909" dz="45660098"/>
                    <am3d:scale>
                      <am3d:sx n="1000000" d="1000000"/>
                      <am3d:sy n="1000000" d="1000000"/>
                      <am3d:sz n="1000000" d="1000000"/>
                    </am3d:scale>
                    <am3d:rot ax="3824623" ay="2880519" az="3385692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45037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模型 2">
                <a:extLst>
                  <a:ext uri="{FF2B5EF4-FFF2-40B4-BE49-F238E27FC236}">
                    <a16:creationId xmlns:a16="http://schemas.microsoft.com/office/drawing/2014/main" id="{59B5A9C6-193C-DAD8-7611-23EA831F41B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549367" y="2558929"/>
                <a:ext cx="2241426" cy="1812218"/>
              </a:xfrm>
              <a:prstGeom prst="rect">
                <a:avLst/>
              </a:prstGeom>
            </p:spPr>
          </p:pic>
        </mc:Fallback>
      </mc:AlternateContent>
      <p:sp>
        <p:nvSpPr>
          <p:cNvPr id="4" name="文字方塊 3">
            <a:extLst>
              <a:ext uri="{FF2B5EF4-FFF2-40B4-BE49-F238E27FC236}">
                <a16:creationId xmlns:a16="http://schemas.microsoft.com/office/drawing/2014/main" id="{2EE3DC09-55C1-D205-48B5-3F7124133F92}"/>
              </a:ext>
            </a:extLst>
          </p:cNvPr>
          <p:cNvSpPr txBox="1"/>
          <p:nvPr/>
        </p:nvSpPr>
        <p:spPr>
          <a:xfrm>
            <a:off x="1229360" y="2905780"/>
            <a:ext cx="52344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srgbClr val="17455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lidar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5DB76376-2352-1FE0-D33B-73A7CEC7B68F}"/>
              </a:ext>
            </a:extLst>
          </p:cNvPr>
          <p:cNvSpPr txBox="1"/>
          <p:nvPr/>
        </p:nvSpPr>
        <p:spPr>
          <a:xfrm>
            <a:off x="1229360" y="3429000"/>
            <a:ext cx="52344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考慮原本</a:t>
            </a:r>
            <a:r>
              <a:rPr lang="en-US" altLang="zh-TW" sz="2400" dirty="0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lidar</a:t>
            </a:r>
            <a:r>
              <a:rPr lang="zh-TW" altLang="en-US" sz="2400" dirty="0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效能不足，</a:t>
            </a:r>
            <a:endParaRPr lang="en-US" altLang="zh-TW" sz="2400" dirty="0">
              <a:solidFill>
                <a:srgbClr val="2F6B8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  <a:p>
            <a:r>
              <a:rPr lang="zh-TW" altLang="en-US" sz="2400" dirty="0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更換</a:t>
            </a:r>
            <a:r>
              <a:rPr lang="en-US" altLang="zh-TW" sz="2400" dirty="0" err="1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ydlidar</a:t>
            </a:r>
            <a:r>
              <a:rPr lang="en-US" altLang="zh-TW" sz="2400" dirty="0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 G4</a:t>
            </a:r>
          </a:p>
        </p:txBody>
      </p:sp>
      <p:grpSp>
        <p:nvGrpSpPr>
          <p:cNvPr id="10" name="群組 9">
            <a:extLst>
              <a:ext uri="{FF2B5EF4-FFF2-40B4-BE49-F238E27FC236}">
                <a16:creationId xmlns:a16="http://schemas.microsoft.com/office/drawing/2014/main" id="{EBAB4148-261A-DEE1-13B9-83E2821F7595}"/>
              </a:ext>
            </a:extLst>
          </p:cNvPr>
          <p:cNvGrpSpPr/>
          <p:nvPr/>
        </p:nvGrpSpPr>
        <p:grpSpPr>
          <a:xfrm>
            <a:off x="1229360" y="800453"/>
            <a:ext cx="3760731" cy="830997"/>
            <a:chOff x="1229360" y="800453"/>
            <a:chExt cx="3760731" cy="830997"/>
          </a:xfrm>
        </p:grpSpPr>
        <p:sp>
          <p:nvSpPr>
            <p:cNvPr id="7" name="文字方塊 4">
              <a:extLst>
                <a:ext uri="{FF2B5EF4-FFF2-40B4-BE49-F238E27FC236}">
                  <a16:creationId xmlns:a16="http://schemas.microsoft.com/office/drawing/2014/main" id="{57888659-E1A6-9BEC-31D2-33C8E22AECAD}"/>
                </a:ext>
              </a:extLst>
            </p:cNvPr>
            <p:cNvSpPr txBox="1"/>
            <p:nvPr/>
          </p:nvSpPr>
          <p:spPr>
            <a:xfrm>
              <a:off x="1851106" y="800453"/>
              <a:ext cx="313898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TW" altLang="en-US" sz="4800" b="1" dirty="0">
                  <a:solidFill>
                    <a:srgbClr val="09283F"/>
                  </a:soli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Adobe 黑体 Std R" panose="020B0400000000000000" pitchFamily="34" charset="-128"/>
                  <a:ea typeface="Adobe 黑体 Std R" panose="020B0400000000000000" pitchFamily="34" charset="-128"/>
                </a:rPr>
                <a:t>執行情況</a:t>
              </a:r>
              <a:endParaRPr lang="en-US" altLang="zh-TW" sz="2400" dirty="0">
                <a:solidFill>
                  <a:srgbClr val="174559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Bauhaus 93" panose="04030905020B02020C02" pitchFamily="82" charset="0"/>
              </a:endParaRP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B8841BC2-6D60-123B-1D0C-6A078FDB67B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9360" y="871392"/>
              <a:ext cx="621747" cy="621747"/>
            </a:xfrm>
            <a:prstGeom prst="rect">
              <a:avLst/>
            </a:prstGeom>
          </p:spPr>
        </p:pic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模型 1">
                <a:extLst>
                  <a:ext uri="{FF2B5EF4-FFF2-40B4-BE49-F238E27FC236}">
                    <a16:creationId xmlns:a16="http://schemas.microsoft.com/office/drawing/2014/main" id="{22C7F8F6-D47F-3CBB-912E-9304777F069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77275416"/>
                  </p:ext>
                </p:extLst>
              </p:nvPr>
            </p:nvGraphicFramePr>
            <p:xfrm>
              <a:off x="6544797" y="2109515"/>
              <a:ext cx="3971150" cy="2961697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3971150" cy="2961697"/>
                    </a:xfrm>
                    <a:prstGeom prst="rect">
                      <a:avLst/>
                    </a:prstGeom>
                  </am3d:spPr>
                  <am3d:camera>
                    <am3d:pos x="0" y="0" z="6152998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204" d="1000000"/>
                    <am3d:preTrans dx="-222367504" dy="-7530612" dz="24959398"/>
                    <am3d:scale>
                      <am3d:sx n="1000000" d="1000000"/>
                      <am3d:sy n="1000000" d="1000000"/>
                      <am3d:sz n="1000000" d="1000000"/>
                    </am3d:scale>
                    <am3d:rot ax="1890373" ay="-1161405" az="-689043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541866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模型 1">
                <a:extLst>
                  <a:ext uri="{FF2B5EF4-FFF2-40B4-BE49-F238E27FC236}">
                    <a16:creationId xmlns:a16="http://schemas.microsoft.com/office/drawing/2014/main" id="{22C7F8F6-D47F-3CBB-912E-9304777F069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544797" y="2109515"/>
                <a:ext cx="3971150" cy="296169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46841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2EE3DC09-55C1-D205-48B5-3F7124133F92}"/>
              </a:ext>
            </a:extLst>
          </p:cNvPr>
          <p:cNvSpPr txBox="1"/>
          <p:nvPr/>
        </p:nvSpPr>
        <p:spPr>
          <a:xfrm>
            <a:off x="1128490" y="3167390"/>
            <a:ext cx="52344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srgbClr val="17455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SBC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5DB76376-2352-1FE0-D33B-73A7CEC7B68F}"/>
              </a:ext>
            </a:extLst>
          </p:cNvPr>
          <p:cNvSpPr txBox="1"/>
          <p:nvPr/>
        </p:nvSpPr>
        <p:spPr>
          <a:xfrm>
            <a:off x="1128490" y="3690610"/>
            <a:ext cx="52344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使用效能較佳的</a:t>
            </a:r>
            <a:r>
              <a:rPr lang="en-US" altLang="zh-TW" sz="2400" dirty="0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up squared pro</a:t>
            </a:r>
            <a:r>
              <a:rPr lang="zh-TW" altLang="en-US" sz="2400" dirty="0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替換</a:t>
            </a:r>
            <a:endParaRPr lang="en-US" altLang="zh-TW" sz="2400" dirty="0">
              <a:solidFill>
                <a:srgbClr val="2F6B8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grpSp>
        <p:nvGrpSpPr>
          <p:cNvPr id="10" name="群組 9">
            <a:extLst>
              <a:ext uri="{FF2B5EF4-FFF2-40B4-BE49-F238E27FC236}">
                <a16:creationId xmlns:a16="http://schemas.microsoft.com/office/drawing/2014/main" id="{EBAB4148-261A-DEE1-13B9-83E2821F7595}"/>
              </a:ext>
            </a:extLst>
          </p:cNvPr>
          <p:cNvGrpSpPr/>
          <p:nvPr/>
        </p:nvGrpSpPr>
        <p:grpSpPr>
          <a:xfrm>
            <a:off x="1229360" y="800453"/>
            <a:ext cx="3760731" cy="830997"/>
            <a:chOff x="1229360" y="800453"/>
            <a:chExt cx="3760731" cy="830997"/>
          </a:xfrm>
        </p:grpSpPr>
        <p:sp>
          <p:nvSpPr>
            <p:cNvPr id="7" name="文字方塊 4">
              <a:extLst>
                <a:ext uri="{FF2B5EF4-FFF2-40B4-BE49-F238E27FC236}">
                  <a16:creationId xmlns:a16="http://schemas.microsoft.com/office/drawing/2014/main" id="{57888659-E1A6-9BEC-31D2-33C8E22AECAD}"/>
                </a:ext>
              </a:extLst>
            </p:cNvPr>
            <p:cNvSpPr txBox="1"/>
            <p:nvPr/>
          </p:nvSpPr>
          <p:spPr>
            <a:xfrm>
              <a:off x="1851106" y="800453"/>
              <a:ext cx="313898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TW" altLang="en-US" sz="4800" b="1" dirty="0">
                  <a:solidFill>
                    <a:srgbClr val="09283F"/>
                  </a:soli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Adobe 黑体 Std R" panose="020B0400000000000000" pitchFamily="34" charset="-128"/>
                  <a:ea typeface="Adobe 黑体 Std R" panose="020B0400000000000000" pitchFamily="34" charset="-128"/>
                </a:rPr>
                <a:t>執行情況</a:t>
              </a:r>
              <a:endParaRPr lang="en-US" altLang="zh-TW" sz="2400" dirty="0">
                <a:solidFill>
                  <a:srgbClr val="174559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Bauhaus 93" panose="04030905020B02020C02" pitchFamily="82" charset="0"/>
              </a:endParaRP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B8841BC2-6D60-123B-1D0C-6A078FDB67B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9360" y="871392"/>
              <a:ext cx="621747" cy="621747"/>
            </a:xfrm>
            <a:prstGeom prst="rect">
              <a:avLst/>
            </a:prstGeom>
          </p:spPr>
        </p:pic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模型 4">
                <a:extLst>
                  <a:ext uri="{FF2B5EF4-FFF2-40B4-BE49-F238E27FC236}">
                    <a16:creationId xmlns:a16="http://schemas.microsoft.com/office/drawing/2014/main" id="{8F529018-3993-CA44-C28D-48CE1871015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81125448"/>
                  </p:ext>
                </p:extLst>
              </p:nvPr>
            </p:nvGraphicFramePr>
            <p:xfrm>
              <a:off x="6362964" y="938698"/>
              <a:ext cx="4599676" cy="4980603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4599676" cy="4980603"/>
                    </a:xfrm>
                    <a:prstGeom prst="rect">
                      <a:avLst/>
                    </a:prstGeom>
                  </am3d:spPr>
                  <am3d:camera>
                    <am3d:pos x="0" y="0" z="6896135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836" d="1000000"/>
                    <am3d:preTrans dx="-17157037" dy="-9227009" dz="18248291"/>
                    <am3d:scale>
                      <am3d:sx n="1000000" d="1000000"/>
                      <am3d:sy n="1000000" d="1000000"/>
                      <am3d:sz n="1000000" d="1000000"/>
                    </am3d:scale>
                    <am3d:rot ax="8505346" ay="2298004" az="9237880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541866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模型 4">
                <a:extLst>
                  <a:ext uri="{FF2B5EF4-FFF2-40B4-BE49-F238E27FC236}">
                    <a16:creationId xmlns:a16="http://schemas.microsoft.com/office/drawing/2014/main" id="{8F529018-3993-CA44-C28D-48CE1871015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362964" y="938698"/>
                <a:ext cx="4599676" cy="498060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551999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3D 模型 10">
                <a:extLst>
                  <a:ext uri="{FF2B5EF4-FFF2-40B4-BE49-F238E27FC236}">
                    <a16:creationId xmlns:a16="http://schemas.microsoft.com/office/drawing/2014/main" id="{44DDC1A7-B6BF-783F-354E-CB94FF89E9F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08682893"/>
                  </p:ext>
                </p:extLst>
              </p:nvPr>
            </p:nvGraphicFramePr>
            <p:xfrm>
              <a:off x="6305824" y="2500009"/>
              <a:ext cx="4999647" cy="3304528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4999647" cy="3304528"/>
                    </a:xfrm>
                    <a:prstGeom prst="rect">
                      <a:avLst/>
                    </a:prstGeom>
                  </am3d:spPr>
                  <am3d:camera>
                    <am3d:pos x="0" y="0" z="6232519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684929" d="1000000"/>
                    <am3d:preTrans dx="-1987726" dy="-2354546" dz="242427"/>
                    <am3d:scale>
                      <am3d:sx n="1000000" d="1000000"/>
                      <am3d:sy n="1000000" d="1000000"/>
                      <am3d:sz n="1000000" d="1000000"/>
                    </am3d:scale>
                    <am3d:rot ax="2523134" ay="1669934" az="1347978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41866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3D 模型 10">
                <a:extLst>
                  <a:ext uri="{FF2B5EF4-FFF2-40B4-BE49-F238E27FC236}">
                    <a16:creationId xmlns:a16="http://schemas.microsoft.com/office/drawing/2014/main" id="{44DDC1A7-B6BF-783F-354E-CB94FF89E9F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305824" y="2500009"/>
                <a:ext cx="4999647" cy="3304528"/>
              </a:xfrm>
              <a:prstGeom prst="rect">
                <a:avLst/>
              </a:prstGeom>
            </p:spPr>
          </p:pic>
        </mc:Fallback>
      </mc:AlternateContent>
      <p:sp>
        <p:nvSpPr>
          <p:cNvPr id="4" name="文字方塊 3">
            <a:extLst>
              <a:ext uri="{FF2B5EF4-FFF2-40B4-BE49-F238E27FC236}">
                <a16:creationId xmlns:a16="http://schemas.microsoft.com/office/drawing/2014/main" id="{2EE3DC09-55C1-D205-48B5-3F7124133F92}"/>
              </a:ext>
            </a:extLst>
          </p:cNvPr>
          <p:cNvSpPr txBox="1"/>
          <p:nvPr/>
        </p:nvSpPr>
        <p:spPr>
          <a:xfrm>
            <a:off x="1128490" y="2717849"/>
            <a:ext cx="52344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solidFill>
                  <a:srgbClr val="17455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底層控制</a:t>
            </a:r>
            <a:endParaRPr lang="en-US" altLang="zh-TW" sz="2800" dirty="0">
              <a:solidFill>
                <a:srgbClr val="17455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5DB76376-2352-1FE0-D33B-73A7CEC7B68F}"/>
              </a:ext>
            </a:extLst>
          </p:cNvPr>
          <p:cNvSpPr txBox="1"/>
          <p:nvPr/>
        </p:nvSpPr>
        <p:spPr>
          <a:xfrm>
            <a:off x="1128490" y="3241069"/>
            <a:ext cx="52344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400" dirty="0" err="1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openCR</a:t>
            </a:r>
            <a:r>
              <a:rPr lang="zh-TW" altLang="en-US" sz="2400" dirty="0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對於電池供電有問題</a:t>
            </a:r>
            <a:endParaRPr lang="en-US" altLang="zh-TW" sz="2400" dirty="0">
              <a:solidFill>
                <a:srgbClr val="2F6B8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grpSp>
        <p:nvGrpSpPr>
          <p:cNvPr id="10" name="群組 9">
            <a:extLst>
              <a:ext uri="{FF2B5EF4-FFF2-40B4-BE49-F238E27FC236}">
                <a16:creationId xmlns:a16="http://schemas.microsoft.com/office/drawing/2014/main" id="{EBAB4148-261A-DEE1-13B9-83E2821F7595}"/>
              </a:ext>
            </a:extLst>
          </p:cNvPr>
          <p:cNvGrpSpPr/>
          <p:nvPr/>
        </p:nvGrpSpPr>
        <p:grpSpPr>
          <a:xfrm>
            <a:off x="1229360" y="800453"/>
            <a:ext cx="3760731" cy="830997"/>
            <a:chOff x="1229360" y="800453"/>
            <a:chExt cx="3760731" cy="830997"/>
          </a:xfrm>
        </p:grpSpPr>
        <p:sp>
          <p:nvSpPr>
            <p:cNvPr id="7" name="文字方塊 4">
              <a:extLst>
                <a:ext uri="{FF2B5EF4-FFF2-40B4-BE49-F238E27FC236}">
                  <a16:creationId xmlns:a16="http://schemas.microsoft.com/office/drawing/2014/main" id="{57888659-E1A6-9BEC-31D2-33C8E22AECAD}"/>
                </a:ext>
              </a:extLst>
            </p:cNvPr>
            <p:cNvSpPr txBox="1"/>
            <p:nvPr/>
          </p:nvSpPr>
          <p:spPr>
            <a:xfrm>
              <a:off x="1851106" y="800453"/>
              <a:ext cx="313898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TW" altLang="en-US" sz="4800" b="1" dirty="0">
                  <a:solidFill>
                    <a:srgbClr val="09283F"/>
                  </a:soli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Adobe 黑体 Std R" panose="020B0400000000000000" pitchFamily="34" charset="-128"/>
                  <a:ea typeface="Adobe 黑体 Std R" panose="020B0400000000000000" pitchFamily="34" charset="-128"/>
                </a:rPr>
                <a:t>執行情況</a:t>
              </a:r>
              <a:endParaRPr lang="en-US" altLang="zh-TW" sz="2400" dirty="0">
                <a:solidFill>
                  <a:srgbClr val="174559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Bauhaus 93" panose="04030905020B02020C02" pitchFamily="82" charset="0"/>
              </a:endParaRP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B8841BC2-6D60-123B-1D0C-6A078FDB67B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9360" y="871392"/>
              <a:ext cx="621747" cy="621747"/>
            </a:xfrm>
            <a:prstGeom prst="rect">
              <a:avLst/>
            </a:prstGeom>
          </p:spPr>
        </p:pic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模型 5">
                <a:extLst>
                  <a:ext uri="{FF2B5EF4-FFF2-40B4-BE49-F238E27FC236}">
                    <a16:creationId xmlns:a16="http://schemas.microsoft.com/office/drawing/2014/main" id="{68936E9A-E327-6CB4-D359-05639B54FC3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85831460"/>
                  </p:ext>
                </p:extLst>
              </p:nvPr>
            </p:nvGraphicFramePr>
            <p:xfrm>
              <a:off x="7168545" y="428725"/>
              <a:ext cx="3894965" cy="3723548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3894965" cy="3723548"/>
                    </a:xfrm>
                    <a:prstGeom prst="rect">
                      <a:avLst/>
                    </a:prstGeom>
                  </am3d:spPr>
                  <am3d:camera>
                    <am3d:pos x="0" y="0" z="6895853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269298" d="1000000"/>
                    <am3d:preTrans dx="-257440" dy="-4182261" dz="-660103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-1800000" az="-9600000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541866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模型 5">
                <a:extLst>
                  <a:ext uri="{FF2B5EF4-FFF2-40B4-BE49-F238E27FC236}">
                    <a16:creationId xmlns:a16="http://schemas.microsoft.com/office/drawing/2014/main" id="{68936E9A-E327-6CB4-D359-05639B54FC3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168545" y="428725"/>
                <a:ext cx="3894965" cy="372354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164907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3D 模型 10">
                <a:extLst>
                  <a:ext uri="{FF2B5EF4-FFF2-40B4-BE49-F238E27FC236}">
                    <a16:creationId xmlns:a16="http://schemas.microsoft.com/office/drawing/2014/main" id="{44DDC1A7-B6BF-783F-354E-CB94FF89E9FF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6305824" y="2500009"/>
              <a:ext cx="4999647" cy="3304528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4999647" cy="3304528"/>
                    </a:xfrm>
                    <a:prstGeom prst="rect">
                      <a:avLst/>
                    </a:prstGeom>
                  </am3d:spPr>
                  <am3d:camera>
                    <am3d:pos x="0" y="0" z="6232519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684929" d="1000000"/>
                    <am3d:preTrans dx="-1987726" dy="-2354546" dz="242427"/>
                    <am3d:scale>
                      <am3d:sx n="1000000" d="1000000"/>
                      <am3d:sy n="1000000" d="1000000"/>
                      <am3d:sz n="1000000" d="1000000"/>
                    </am3d:scale>
                    <am3d:rot ax="2523134" ay="1669934" az="1347978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41866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3D 模型 10">
                <a:extLst>
                  <a:ext uri="{FF2B5EF4-FFF2-40B4-BE49-F238E27FC236}">
                    <a16:creationId xmlns:a16="http://schemas.microsoft.com/office/drawing/2014/main" id="{44DDC1A7-B6BF-783F-354E-CB94FF89E9F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305824" y="2500009"/>
                <a:ext cx="4999647" cy="3304528"/>
              </a:xfrm>
              <a:prstGeom prst="rect">
                <a:avLst/>
              </a:prstGeom>
            </p:spPr>
          </p:pic>
        </mc:Fallback>
      </mc:AlternateContent>
      <p:sp>
        <p:nvSpPr>
          <p:cNvPr id="4" name="文字方塊 3">
            <a:extLst>
              <a:ext uri="{FF2B5EF4-FFF2-40B4-BE49-F238E27FC236}">
                <a16:creationId xmlns:a16="http://schemas.microsoft.com/office/drawing/2014/main" id="{2EE3DC09-55C1-D205-48B5-3F7124133F92}"/>
              </a:ext>
            </a:extLst>
          </p:cNvPr>
          <p:cNvSpPr txBox="1"/>
          <p:nvPr/>
        </p:nvSpPr>
        <p:spPr>
          <a:xfrm>
            <a:off x="1128490" y="2717849"/>
            <a:ext cx="52344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solidFill>
                  <a:srgbClr val="17455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底層控制</a:t>
            </a:r>
            <a:endParaRPr lang="en-US" altLang="zh-TW" sz="2800" dirty="0">
              <a:solidFill>
                <a:srgbClr val="17455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5DB76376-2352-1FE0-D33B-73A7CEC7B68F}"/>
              </a:ext>
            </a:extLst>
          </p:cNvPr>
          <p:cNvSpPr txBox="1"/>
          <p:nvPr/>
        </p:nvSpPr>
        <p:spPr>
          <a:xfrm>
            <a:off x="1128490" y="3241069"/>
            <a:ext cx="52344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400" dirty="0" err="1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openCR</a:t>
            </a:r>
            <a:r>
              <a:rPr lang="zh-TW" altLang="en-US" sz="2400" dirty="0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對於電池供電有問題</a:t>
            </a:r>
            <a:endParaRPr lang="en-US" altLang="zh-TW" sz="2400" dirty="0">
              <a:solidFill>
                <a:srgbClr val="2F6B8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grpSp>
        <p:nvGrpSpPr>
          <p:cNvPr id="10" name="群組 9">
            <a:extLst>
              <a:ext uri="{FF2B5EF4-FFF2-40B4-BE49-F238E27FC236}">
                <a16:creationId xmlns:a16="http://schemas.microsoft.com/office/drawing/2014/main" id="{EBAB4148-261A-DEE1-13B9-83E2821F7595}"/>
              </a:ext>
            </a:extLst>
          </p:cNvPr>
          <p:cNvGrpSpPr/>
          <p:nvPr/>
        </p:nvGrpSpPr>
        <p:grpSpPr>
          <a:xfrm>
            <a:off x="1229360" y="800453"/>
            <a:ext cx="3760731" cy="830997"/>
            <a:chOff x="1229360" y="800453"/>
            <a:chExt cx="3760731" cy="830997"/>
          </a:xfrm>
        </p:grpSpPr>
        <p:sp>
          <p:nvSpPr>
            <p:cNvPr id="7" name="文字方塊 4">
              <a:extLst>
                <a:ext uri="{FF2B5EF4-FFF2-40B4-BE49-F238E27FC236}">
                  <a16:creationId xmlns:a16="http://schemas.microsoft.com/office/drawing/2014/main" id="{57888659-E1A6-9BEC-31D2-33C8E22AECAD}"/>
                </a:ext>
              </a:extLst>
            </p:cNvPr>
            <p:cNvSpPr txBox="1"/>
            <p:nvPr/>
          </p:nvSpPr>
          <p:spPr>
            <a:xfrm>
              <a:off x="1851106" y="800453"/>
              <a:ext cx="313898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TW" altLang="en-US" sz="4800" b="1" dirty="0">
                  <a:solidFill>
                    <a:srgbClr val="09283F"/>
                  </a:soli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Adobe 黑体 Std R" panose="020B0400000000000000" pitchFamily="34" charset="-128"/>
                  <a:ea typeface="Adobe 黑体 Std R" panose="020B0400000000000000" pitchFamily="34" charset="-128"/>
                </a:rPr>
                <a:t>執行情況</a:t>
              </a:r>
              <a:endParaRPr lang="en-US" altLang="zh-TW" sz="2400" dirty="0">
                <a:solidFill>
                  <a:srgbClr val="174559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Bauhaus 93" panose="04030905020B02020C02" pitchFamily="82" charset="0"/>
              </a:endParaRP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B8841BC2-6D60-123B-1D0C-6A078FDB67B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9360" y="871392"/>
              <a:ext cx="621747" cy="621747"/>
            </a:xfrm>
            <a:prstGeom prst="rect">
              <a:avLst/>
            </a:prstGeom>
          </p:spPr>
        </p:pic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模型 5">
                <a:extLst>
                  <a:ext uri="{FF2B5EF4-FFF2-40B4-BE49-F238E27FC236}">
                    <a16:creationId xmlns:a16="http://schemas.microsoft.com/office/drawing/2014/main" id="{68936E9A-E327-6CB4-D359-05639B54FC3C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168545" y="428725"/>
              <a:ext cx="3894965" cy="3723548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3894965" cy="3723548"/>
                    </a:xfrm>
                    <a:prstGeom prst="rect">
                      <a:avLst/>
                    </a:prstGeom>
                  </am3d:spPr>
                  <am3d:camera>
                    <am3d:pos x="0" y="0" z="6895853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269298" d="1000000"/>
                    <am3d:preTrans dx="-257440" dy="-4182261" dz="-660103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-1800000" az="-9600000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541866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模型 5">
                <a:extLst>
                  <a:ext uri="{FF2B5EF4-FFF2-40B4-BE49-F238E27FC236}">
                    <a16:creationId xmlns:a16="http://schemas.microsoft.com/office/drawing/2014/main" id="{68936E9A-E327-6CB4-D359-05639B54FC3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168545" y="428725"/>
                <a:ext cx="3894965" cy="3723548"/>
              </a:xfrm>
              <a:prstGeom prst="rect">
                <a:avLst/>
              </a:prstGeom>
            </p:spPr>
          </p:pic>
        </mc:Fallback>
      </mc:AlternateContent>
      <p:sp>
        <p:nvSpPr>
          <p:cNvPr id="2" name="文字方塊 1">
            <a:extLst>
              <a:ext uri="{FF2B5EF4-FFF2-40B4-BE49-F238E27FC236}">
                <a16:creationId xmlns:a16="http://schemas.microsoft.com/office/drawing/2014/main" id="{F7630829-0244-826E-DC58-B6FC7E836552}"/>
              </a:ext>
            </a:extLst>
          </p:cNvPr>
          <p:cNvSpPr txBox="1"/>
          <p:nvPr/>
        </p:nvSpPr>
        <p:spPr>
          <a:xfrm>
            <a:off x="1128490" y="3702734"/>
            <a:ext cx="52344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400" dirty="0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USB</a:t>
            </a:r>
            <a:r>
              <a:rPr lang="zh-TW" altLang="en-US" sz="2400" dirty="0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功能正常</a:t>
            </a:r>
            <a:endParaRPr lang="en-US" altLang="zh-TW" sz="2400" dirty="0">
              <a:solidFill>
                <a:srgbClr val="2F6B8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338177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3D 模型 10">
                <a:extLst>
                  <a:ext uri="{FF2B5EF4-FFF2-40B4-BE49-F238E27FC236}">
                    <a16:creationId xmlns:a16="http://schemas.microsoft.com/office/drawing/2014/main" id="{44DDC1A7-B6BF-783F-354E-CB94FF89E9FF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6305824" y="2500009"/>
              <a:ext cx="4999647" cy="3304528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4999647" cy="3304528"/>
                    </a:xfrm>
                    <a:prstGeom prst="rect">
                      <a:avLst/>
                    </a:prstGeom>
                  </am3d:spPr>
                  <am3d:camera>
                    <am3d:pos x="0" y="0" z="6232519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684929" d="1000000"/>
                    <am3d:preTrans dx="-1987726" dy="-2354546" dz="242427"/>
                    <am3d:scale>
                      <am3d:sx n="1000000" d="1000000"/>
                      <am3d:sy n="1000000" d="1000000"/>
                      <am3d:sz n="1000000" d="1000000"/>
                    </am3d:scale>
                    <am3d:rot ax="2523134" ay="1669934" az="1347978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41866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3D 模型 10">
                <a:extLst>
                  <a:ext uri="{FF2B5EF4-FFF2-40B4-BE49-F238E27FC236}">
                    <a16:creationId xmlns:a16="http://schemas.microsoft.com/office/drawing/2014/main" id="{44DDC1A7-B6BF-783F-354E-CB94FF89E9F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305824" y="2500009"/>
                <a:ext cx="4999647" cy="3304528"/>
              </a:xfrm>
              <a:prstGeom prst="rect">
                <a:avLst/>
              </a:prstGeom>
            </p:spPr>
          </p:pic>
        </mc:Fallback>
      </mc:AlternateContent>
      <p:sp>
        <p:nvSpPr>
          <p:cNvPr id="4" name="文字方塊 3">
            <a:extLst>
              <a:ext uri="{FF2B5EF4-FFF2-40B4-BE49-F238E27FC236}">
                <a16:creationId xmlns:a16="http://schemas.microsoft.com/office/drawing/2014/main" id="{2EE3DC09-55C1-D205-48B5-3F7124133F92}"/>
              </a:ext>
            </a:extLst>
          </p:cNvPr>
          <p:cNvSpPr txBox="1"/>
          <p:nvPr/>
        </p:nvSpPr>
        <p:spPr>
          <a:xfrm>
            <a:off x="1128490" y="2717849"/>
            <a:ext cx="52344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solidFill>
                  <a:srgbClr val="17455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底層控制</a:t>
            </a:r>
            <a:endParaRPr lang="en-US" altLang="zh-TW" sz="2800" dirty="0">
              <a:solidFill>
                <a:srgbClr val="17455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5DB76376-2352-1FE0-D33B-73A7CEC7B68F}"/>
              </a:ext>
            </a:extLst>
          </p:cNvPr>
          <p:cNvSpPr txBox="1"/>
          <p:nvPr/>
        </p:nvSpPr>
        <p:spPr>
          <a:xfrm>
            <a:off x="1128490" y="3241069"/>
            <a:ext cx="52344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400" dirty="0" err="1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openCR</a:t>
            </a:r>
            <a:r>
              <a:rPr lang="zh-TW" altLang="en-US" sz="2400" dirty="0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對於電池供電有問題</a:t>
            </a:r>
            <a:endParaRPr lang="en-US" altLang="zh-TW" sz="2400" dirty="0">
              <a:solidFill>
                <a:srgbClr val="2F6B8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grpSp>
        <p:nvGrpSpPr>
          <p:cNvPr id="10" name="群組 9">
            <a:extLst>
              <a:ext uri="{FF2B5EF4-FFF2-40B4-BE49-F238E27FC236}">
                <a16:creationId xmlns:a16="http://schemas.microsoft.com/office/drawing/2014/main" id="{EBAB4148-261A-DEE1-13B9-83E2821F7595}"/>
              </a:ext>
            </a:extLst>
          </p:cNvPr>
          <p:cNvGrpSpPr/>
          <p:nvPr/>
        </p:nvGrpSpPr>
        <p:grpSpPr>
          <a:xfrm>
            <a:off x="1229360" y="800453"/>
            <a:ext cx="3760731" cy="830997"/>
            <a:chOff x="1229360" y="800453"/>
            <a:chExt cx="3760731" cy="830997"/>
          </a:xfrm>
        </p:grpSpPr>
        <p:sp>
          <p:nvSpPr>
            <p:cNvPr id="7" name="文字方塊 4">
              <a:extLst>
                <a:ext uri="{FF2B5EF4-FFF2-40B4-BE49-F238E27FC236}">
                  <a16:creationId xmlns:a16="http://schemas.microsoft.com/office/drawing/2014/main" id="{57888659-E1A6-9BEC-31D2-33C8E22AECAD}"/>
                </a:ext>
              </a:extLst>
            </p:cNvPr>
            <p:cNvSpPr txBox="1"/>
            <p:nvPr/>
          </p:nvSpPr>
          <p:spPr>
            <a:xfrm>
              <a:off x="1851106" y="800453"/>
              <a:ext cx="313898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TW" altLang="en-US" sz="4800" b="1" dirty="0">
                  <a:solidFill>
                    <a:srgbClr val="09283F"/>
                  </a:soli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Adobe 黑体 Std R" panose="020B0400000000000000" pitchFamily="34" charset="-128"/>
                  <a:ea typeface="Adobe 黑体 Std R" panose="020B0400000000000000" pitchFamily="34" charset="-128"/>
                </a:rPr>
                <a:t>執行情況</a:t>
              </a:r>
              <a:endParaRPr lang="en-US" altLang="zh-TW" sz="2400" dirty="0">
                <a:solidFill>
                  <a:srgbClr val="174559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Bauhaus 93" panose="04030905020B02020C02" pitchFamily="82" charset="0"/>
              </a:endParaRP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B8841BC2-6D60-123B-1D0C-6A078FDB67B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9360" y="871392"/>
              <a:ext cx="621747" cy="621747"/>
            </a:xfrm>
            <a:prstGeom prst="rect">
              <a:avLst/>
            </a:prstGeom>
          </p:spPr>
        </p:pic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模型 5">
                <a:extLst>
                  <a:ext uri="{FF2B5EF4-FFF2-40B4-BE49-F238E27FC236}">
                    <a16:creationId xmlns:a16="http://schemas.microsoft.com/office/drawing/2014/main" id="{68936E9A-E327-6CB4-D359-05639B54FC3C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168545" y="428725"/>
              <a:ext cx="3894965" cy="3723548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3894965" cy="3723548"/>
                    </a:xfrm>
                    <a:prstGeom prst="rect">
                      <a:avLst/>
                    </a:prstGeom>
                  </am3d:spPr>
                  <am3d:camera>
                    <am3d:pos x="0" y="0" z="6895853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269298" d="1000000"/>
                    <am3d:preTrans dx="-257440" dy="-4182261" dz="-660103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-1800000" az="-9600000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541866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模型 5">
                <a:extLst>
                  <a:ext uri="{FF2B5EF4-FFF2-40B4-BE49-F238E27FC236}">
                    <a16:creationId xmlns:a16="http://schemas.microsoft.com/office/drawing/2014/main" id="{68936E9A-E327-6CB4-D359-05639B54FC3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168545" y="428725"/>
                <a:ext cx="3894965" cy="3723548"/>
              </a:xfrm>
              <a:prstGeom prst="rect">
                <a:avLst/>
              </a:prstGeom>
            </p:spPr>
          </p:pic>
        </mc:Fallback>
      </mc:AlternateContent>
      <p:sp>
        <p:nvSpPr>
          <p:cNvPr id="2" name="文字方塊 1">
            <a:extLst>
              <a:ext uri="{FF2B5EF4-FFF2-40B4-BE49-F238E27FC236}">
                <a16:creationId xmlns:a16="http://schemas.microsoft.com/office/drawing/2014/main" id="{F7630829-0244-826E-DC58-B6FC7E836552}"/>
              </a:ext>
            </a:extLst>
          </p:cNvPr>
          <p:cNvSpPr txBox="1"/>
          <p:nvPr/>
        </p:nvSpPr>
        <p:spPr>
          <a:xfrm>
            <a:off x="1128490" y="3702734"/>
            <a:ext cx="52344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400" dirty="0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USB</a:t>
            </a:r>
            <a:r>
              <a:rPr lang="zh-TW" altLang="en-US" sz="2400" dirty="0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功能正常</a:t>
            </a:r>
            <a:endParaRPr lang="en-US" altLang="zh-TW" sz="2400" dirty="0">
              <a:solidFill>
                <a:srgbClr val="2F6B8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A2D48A50-877D-4F53-2660-B46FF56A41FD}"/>
              </a:ext>
            </a:extLst>
          </p:cNvPr>
          <p:cNvSpPr txBox="1"/>
          <p:nvPr/>
        </p:nvSpPr>
        <p:spPr>
          <a:xfrm>
            <a:off x="1128490" y="4152273"/>
            <a:ext cx="52344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400" dirty="0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目前市面上買不到可以替換的板子</a:t>
            </a:r>
            <a:endParaRPr lang="en-US" altLang="zh-TW" sz="2400" dirty="0">
              <a:solidFill>
                <a:srgbClr val="2F6B8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241447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92;p2">
            <a:extLst>
              <a:ext uri="{FF2B5EF4-FFF2-40B4-BE49-F238E27FC236}">
                <a16:creationId xmlns:a16="http://schemas.microsoft.com/office/drawing/2014/main" id="{CB5C793F-01B0-3A89-1EBE-6051AD80118D}"/>
              </a:ext>
            </a:extLst>
          </p:cNvPr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rgbClr val="09283F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Google Shape;97;p2">
            <a:extLst>
              <a:ext uri="{FF2B5EF4-FFF2-40B4-BE49-F238E27FC236}">
                <a16:creationId xmlns:a16="http://schemas.microsoft.com/office/drawing/2014/main" id="{8876690B-DBBC-1827-1FB6-EE217EE7BC83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72087" y="705806"/>
            <a:ext cx="675319" cy="67531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93;p2">
            <a:extLst>
              <a:ext uri="{FF2B5EF4-FFF2-40B4-BE49-F238E27FC236}">
                <a16:creationId xmlns:a16="http://schemas.microsoft.com/office/drawing/2014/main" id="{913400C1-4A66-D853-5E58-2E71F304825A}"/>
              </a:ext>
            </a:extLst>
          </p:cNvPr>
          <p:cNvSpPr txBox="1"/>
          <p:nvPr/>
        </p:nvSpPr>
        <p:spPr>
          <a:xfrm>
            <a:off x="1747406" y="627987"/>
            <a:ext cx="6317849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i="0" u="none" strike="noStrike" cap="none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uhaus 93" panose="04030905020B02020C02" pitchFamily="82" charset="0"/>
                <a:ea typeface="Adobe 黑体 Std R" panose="020B0400000000000000" pitchFamily="34" charset="-128"/>
                <a:sym typeface="Arial"/>
              </a:rPr>
              <a:t>README</a:t>
            </a:r>
            <a:endParaRPr sz="4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uhaus 93" panose="04030905020B02020C02" pitchFamily="82" charset="0"/>
              <a:ea typeface="Adobe 黑体 Std R" panose="020B0400000000000000" pitchFamily="34" charset="-128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997F78F9-6222-C35C-F6CA-BD8351413A3A}"/>
              </a:ext>
            </a:extLst>
          </p:cNvPr>
          <p:cNvSpPr txBox="1"/>
          <p:nvPr/>
        </p:nvSpPr>
        <p:spPr>
          <a:xfrm>
            <a:off x="1747406" y="1644650"/>
            <a:ext cx="86983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接下來將測試動畫與</a:t>
            </a:r>
            <a:r>
              <a:rPr lang="en-US" altLang="zh-TW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3D</a:t>
            </a:r>
            <a:r>
              <a:rPr lang="zh-TW" altLang="en-US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檔案功能。若以下方塊沒有出現，或者在你按下下一頁後沒有旋轉動畫，請刪除此簡報並尋找上一版本。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4" name="3D 模型 13" descr="A">
                <a:extLst>
                  <a:ext uri="{FF2B5EF4-FFF2-40B4-BE49-F238E27FC236}">
                    <a16:creationId xmlns:a16="http://schemas.microsoft.com/office/drawing/2014/main" id="{3449CF79-AFEE-8B28-1AE2-8506F01738B9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480124" y="2538243"/>
              <a:ext cx="3231751" cy="3617249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231751" cy="3617249"/>
                    </a:xfrm>
                    <a:prstGeom prst="rect">
                      <a:avLst/>
                    </a:prstGeom>
                  </am3d:spPr>
                  <am3d:camera>
                    <am3d:pos x="0" y="0" z="7988302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915056" d="1000000"/>
                    <am3d:preTrans dx="3623" dy="-17468291" dz="-179"/>
                    <am3d:scale>
                      <am3d:sx n="1000000" d="1000000"/>
                      <am3d:sy n="1000000" d="1000000"/>
                      <am3d:sz n="1000000" d="1000000"/>
                    </am3d:scale>
                    <am3d:rot ax="2366193" ay="1839135" az="1364955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365579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4" name="3D 模型 13" descr="A">
                <a:extLst>
                  <a:ext uri="{FF2B5EF4-FFF2-40B4-BE49-F238E27FC236}">
                    <a16:creationId xmlns:a16="http://schemas.microsoft.com/office/drawing/2014/main" id="{3449CF79-AFEE-8B28-1AE2-8506F01738B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480124" y="2538243"/>
                <a:ext cx="3231751" cy="361724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597968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字方塊 7">
            <a:extLst>
              <a:ext uri="{FF2B5EF4-FFF2-40B4-BE49-F238E27FC236}">
                <a16:creationId xmlns:a16="http://schemas.microsoft.com/office/drawing/2014/main" id="{5DB76376-2352-1FE0-D33B-73A7CEC7B68F}"/>
              </a:ext>
            </a:extLst>
          </p:cNvPr>
          <p:cNvSpPr txBox="1"/>
          <p:nvPr/>
        </p:nvSpPr>
        <p:spPr>
          <a:xfrm>
            <a:off x="1229360" y="2967335"/>
            <a:ext cx="52344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400" dirty="0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可以執行</a:t>
            </a:r>
            <a:r>
              <a:rPr lang="en-US" altLang="zh-TW" sz="2400" dirty="0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hector slam</a:t>
            </a:r>
          </a:p>
        </p:txBody>
      </p:sp>
      <p:grpSp>
        <p:nvGrpSpPr>
          <p:cNvPr id="10" name="群組 9">
            <a:extLst>
              <a:ext uri="{FF2B5EF4-FFF2-40B4-BE49-F238E27FC236}">
                <a16:creationId xmlns:a16="http://schemas.microsoft.com/office/drawing/2014/main" id="{EBAB4148-261A-DEE1-13B9-83E2821F7595}"/>
              </a:ext>
            </a:extLst>
          </p:cNvPr>
          <p:cNvGrpSpPr/>
          <p:nvPr/>
        </p:nvGrpSpPr>
        <p:grpSpPr>
          <a:xfrm>
            <a:off x="1229360" y="800453"/>
            <a:ext cx="3760731" cy="830997"/>
            <a:chOff x="1229360" y="800453"/>
            <a:chExt cx="3760731" cy="830997"/>
          </a:xfrm>
        </p:grpSpPr>
        <p:sp>
          <p:nvSpPr>
            <p:cNvPr id="7" name="文字方塊 4">
              <a:extLst>
                <a:ext uri="{FF2B5EF4-FFF2-40B4-BE49-F238E27FC236}">
                  <a16:creationId xmlns:a16="http://schemas.microsoft.com/office/drawing/2014/main" id="{57888659-E1A6-9BEC-31D2-33C8E22AECAD}"/>
                </a:ext>
              </a:extLst>
            </p:cNvPr>
            <p:cNvSpPr txBox="1"/>
            <p:nvPr/>
          </p:nvSpPr>
          <p:spPr>
            <a:xfrm>
              <a:off x="1851106" y="800453"/>
              <a:ext cx="313898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TW" altLang="en-US" sz="4800" b="1" dirty="0">
                  <a:solidFill>
                    <a:srgbClr val="09283F"/>
                  </a:soli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Adobe 黑体 Std R" panose="020B0400000000000000" pitchFamily="34" charset="-128"/>
                  <a:ea typeface="Adobe 黑体 Std R" panose="020B0400000000000000" pitchFamily="34" charset="-128"/>
                </a:rPr>
                <a:t>執行情況</a:t>
              </a:r>
              <a:endParaRPr lang="en-US" altLang="zh-TW" sz="2400" dirty="0">
                <a:solidFill>
                  <a:srgbClr val="174559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Bauhaus 93" panose="04030905020B02020C02" pitchFamily="82" charset="0"/>
              </a:endParaRP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B8841BC2-6D60-123B-1D0C-6A078FDB67B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9360" y="871392"/>
              <a:ext cx="621747" cy="621747"/>
            </a:xfrm>
            <a:prstGeom prst="rect">
              <a:avLst/>
            </a:prstGeom>
          </p:spPr>
        </p:pic>
      </p:grpSp>
      <p:pic>
        <p:nvPicPr>
          <p:cNvPr id="1028" name="Picture 4" descr="311003122_1441202609700871_2267244799533990_n">
            <a:extLst>
              <a:ext uri="{FF2B5EF4-FFF2-40B4-BE49-F238E27FC236}">
                <a16:creationId xmlns:a16="http://schemas.microsoft.com/office/drawing/2014/main" id="{6AC5B478-A1B7-92D0-21E0-6E4D3A93E5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1911" y="1182265"/>
            <a:ext cx="3760084" cy="501344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53822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78D04CAD-101C-56BF-D991-D52F98943A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01911" y="1182265"/>
            <a:ext cx="3760083" cy="501344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5DB76376-2352-1FE0-D33B-73A7CEC7B68F}"/>
              </a:ext>
            </a:extLst>
          </p:cNvPr>
          <p:cNvSpPr txBox="1"/>
          <p:nvPr/>
        </p:nvSpPr>
        <p:spPr>
          <a:xfrm>
            <a:off x="1229360" y="2967335"/>
            <a:ext cx="52344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400" dirty="0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可以執行</a:t>
            </a:r>
            <a:r>
              <a:rPr lang="en-US" altLang="zh-TW" sz="2400" dirty="0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hector slam</a:t>
            </a:r>
          </a:p>
        </p:txBody>
      </p:sp>
      <p:grpSp>
        <p:nvGrpSpPr>
          <p:cNvPr id="10" name="群組 9">
            <a:extLst>
              <a:ext uri="{FF2B5EF4-FFF2-40B4-BE49-F238E27FC236}">
                <a16:creationId xmlns:a16="http://schemas.microsoft.com/office/drawing/2014/main" id="{EBAB4148-261A-DEE1-13B9-83E2821F7595}"/>
              </a:ext>
            </a:extLst>
          </p:cNvPr>
          <p:cNvGrpSpPr/>
          <p:nvPr/>
        </p:nvGrpSpPr>
        <p:grpSpPr>
          <a:xfrm>
            <a:off x="1229360" y="800453"/>
            <a:ext cx="3760731" cy="830997"/>
            <a:chOff x="1229360" y="800453"/>
            <a:chExt cx="3760731" cy="830997"/>
          </a:xfrm>
        </p:grpSpPr>
        <p:sp>
          <p:nvSpPr>
            <p:cNvPr id="7" name="文字方塊 4">
              <a:extLst>
                <a:ext uri="{FF2B5EF4-FFF2-40B4-BE49-F238E27FC236}">
                  <a16:creationId xmlns:a16="http://schemas.microsoft.com/office/drawing/2014/main" id="{57888659-E1A6-9BEC-31D2-33C8E22AECAD}"/>
                </a:ext>
              </a:extLst>
            </p:cNvPr>
            <p:cNvSpPr txBox="1"/>
            <p:nvPr/>
          </p:nvSpPr>
          <p:spPr>
            <a:xfrm>
              <a:off x="1851106" y="800453"/>
              <a:ext cx="313898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TW" altLang="en-US" sz="4800" b="1" dirty="0">
                  <a:solidFill>
                    <a:srgbClr val="09283F"/>
                  </a:soli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Adobe 黑体 Std R" panose="020B0400000000000000" pitchFamily="34" charset="-128"/>
                  <a:ea typeface="Adobe 黑体 Std R" panose="020B0400000000000000" pitchFamily="34" charset="-128"/>
                </a:rPr>
                <a:t>執行情況</a:t>
              </a:r>
              <a:endParaRPr lang="en-US" altLang="zh-TW" sz="2400" dirty="0">
                <a:solidFill>
                  <a:srgbClr val="174559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Bauhaus 93" panose="04030905020B02020C02" pitchFamily="82" charset="0"/>
              </a:endParaRP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B8841BC2-6D60-123B-1D0C-6A078FDB67B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9360" y="871392"/>
              <a:ext cx="621747" cy="621747"/>
            </a:xfrm>
            <a:prstGeom prst="rect">
              <a:avLst/>
            </a:prstGeom>
          </p:spPr>
        </p:pic>
      </p:grpSp>
      <p:sp>
        <p:nvSpPr>
          <p:cNvPr id="2" name="文字方塊 1">
            <a:extLst>
              <a:ext uri="{FF2B5EF4-FFF2-40B4-BE49-F238E27FC236}">
                <a16:creationId xmlns:a16="http://schemas.microsoft.com/office/drawing/2014/main" id="{D4925B35-6EBB-F005-EBB4-1A8438B69918}"/>
              </a:ext>
            </a:extLst>
          </p:cNvPr>
          <p:cNvSpPr txBox="1"/>
          <p:nvPr/>
        </p:nvSpPr>
        <p:spPr>
          <a:xfrm>
            <a:off x="1229360" y="3458154"/>
            <a:ext cx="52344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400" dirty="0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硬體組裝無衝突</a:t>
            </a:r>
            <a:endParaRPr lang="en-US" altLang="zh-TW" sz="2400" dirty="0">
              <a:solidFill>
                <a:srgbClr val="2F6B8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507524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字方塊 7">
            <a:extLst>
              <a:ext uri="{FF2B5EF4-FFF2-40B4-BE49-F238E27FC236}">
                <a16:creationId xmlns:a16="http://schemas.microsoft.com/office/drawing/2014/main" id="{5DB76376-2352-1FE0-D33B-73A7CEC7B68F}"/>
              </a:ext>
            </a:extLst>
          </p:cNvPr>
          <p:cNvSpPr txBox="1"/>
          <p:nvPr/>
        </p:nvSpPr>
        <p:spPr>
          <a:xfrm>
            <a:off x="1229360" y="2967335"/>
            <a:ext cx="52344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400" dirty="0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可以執行</a:t>
            </a:r>
            <a:r>
              <a:rPr lang="en-US" altLang="zh-TW" sz="2400" dirty="0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hector slam</a:t>
            </a:r>
          </a:p>
        </p:txBody>
      </p:sp>
      <p:grpSp>
        <p:nvGrpSpPr>
          <p:cNvPr id="10" name="群組 9">
            <a:extLst>
              <a:ext uri="{FF2B5EF4-FFF2-40B4-BE49-F238E27FC236}">
                <a16:creationId xmlns:a16="http://schemas.microsoft.com/office/drawing/2014/main" id="{EBAB4148-261A-DEE1-13B9-83E2821F7595}"/>
              </a:ext>
            </a:extLst>
          </p:cNvPr>
          <p:cNvGrpSpPr/>
          <p:nvPr/>
        </p:nvGrpSpPr>
        <p:grpSpPr>
          <a:xfrm>
            <a:off x="1229360" y="800453"/>
            <a:ext cx="3760731" cy="830997"/>
            <a:chOff x="1229360" y="800453"/>
            <a:chExt cx="3760731" cy="830997"/>
          </a:xfrm>
        </p:grpSpPr>
        <p:sp>
          <p:nvSpPr>
            <p:cNvPr id="7" name="文字方塊 4">
              <a:extLst>
                <a:ext uri="{FF2B5EF4-FFF2-40B4-BE49-F238E27FC236}">
                  <a16:creationId xmlns:a16="http://schemas.microsoft.com/office/drawing/2014/main" id="{57888659-E1A6-9BEC-31D2-33C8E22AECAD}"/>
                </a:ext>
              </a:extLst>
            </p:cNvPr>
            <p:cNvSpPr txBox="1"/>
            <p:nvPr/>
          </p:nvSpPr>
          <p:spPr>
            <a:xfrm>
              <a:off x="1851106" y="800453"/>
              <a:ext cx="313898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TW" altLang="en-US" sz="4800" b="1" dirty="0">
                  <a:solidFill>
                    <a:srgbClr val="09283F"/>
                  </a:soli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Adobe 黑体 Std R" panose="020B0400000000000000" pitchFamily="34" charset="-128"/>
                  <a:ea typeface="Adobe 黑体 Std R" panose="020B0400000000000000" pitchFamily="34" charset="-128"/>
                </a:rPr>
                <a:t>執行情況</a:t>
              </a:r>
              <a:endParaRPr lang="en-US" altLang="zh-TW" sz="2400" dirty="0">
                <a:solidFill>
                  <a:srgbClr val="174559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Bauhaus 93" panose="04030905020B02020C02" pitchFamily="82" charset="0"/>
              </a:endParaRP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B8841BC2-6D60-123B-1D0C-6A078FDB67B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9360" y="871392"/>
              <a:ext cx="621747" cy="621747"/>
            </a:xfrm>
            <a:prstGeom prst="rect">
              <a:avLst/>
            </a:prstGeom>
          </p:spPr>
        </p:pic>
      </p:grpSp>
      <p:sp>
        <p:nvSpPr>
          <p:cNvPr id="2" name="文字方塊 1">
            <a:extLst>
              <a:ext uri="{FF2B5EF4-FFF2-40B4-BE49-F238E27FC236}">
                <a16:creationId xmlns:a16="http://schemas.microsoft.com/office/drawing/2014/main" id="{D4925B35-6EBB-F005-EBB4-1A8438B69918}"/>
              </a:ext>
            </a:extLst>
          </p:cNvPr>
          <p:cNvSpPr txBox="1"/>
          <p:nvPr/>
        </p:nvSpPr>
        <p:spPr>
          <a:xfrm>
            <a:off x="1229360" y="3458154"/>
            <a:ext cx="52344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400" dirty="0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硬體組裝無衝突</a:t>
            </a:r>
            <a:endParaRPr lang="en-US" altLang="zh-TW" sz="2400" dirty="0">
              <a:solidFill>
                <a:srgbClr val="2F6B8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BA409948-364B-20B1-22B1-2F1D441B9D1B}"/>
              </a:ext>
            </a:extLst>
          </p:cNvPr>
          <p:cNvSpPr txBox="1"/>
          <p:nvPr/>
        </p:nvSpPr>
        <p:spPr>
          <a:xfrm>
            <a:off x="1229360" y="3919819"/>
            <a:ext cx="52344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400" dirty="0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SBC</a:t>
            </a:r>
            <a:r>
              <a:rPr lang="zh-TW" altLang="en-US" sz="2400" dirty="0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設定完成，開機會自動開啟</a:t>
            </a:r>
            <a:endParaRPr lang="en-US" altLang="zh-TW" sz="2400" dirty="0">
              <a:solidFill>
                <a:srgbClr val="2F6B8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  <a:p>
            <a:pPr indent="358775"/>
            <a:r>
              <a:rPr lang="en-US" altLang="zh-TW" sz="2400" dirty="0" err="1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ssh</a:t>
            </a:r>
            <a:r>
              <a:rPr lang="en-US" altLang="zh-TW" sz="2400" dirty="0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 server</a:t>
            </a:r>
            <a:r>
              <a:rPr lang="zh-TW" altLang="en-US" sz="2400" dirty="0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與其他程式</a:t>
            </a:r>
            <a:endParaRPr lang="en-US" altLang="zh-TW" sz="2400" dirty="0">
              <a:solidFill>
                <a:srgbClr val="2F6B8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031288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群組 9">
            <a:extLst>
              <a:ext uri="{FF2B5EF4-FFF2-40B4-BE49-F238E27FC236}">
                <a16:creationId xmlns:a16="http://schemas.microsoft.com/office/drawing/2014/main" id="{EBAB4148-261A-DEE1-13B9-83E2821F7595}"/>
              </a:ext>
            </a:extLst>
          </p:cNvPr>
          <p:cNvGrpSpPr/>
          <p:nvPr/>
        </p:nvGrpSpPr>
        <p:grpSpPr>
          <a:xfrm>
            <a:off x="1229360" y="800453"/>
            <a:ext cx="3760731" cy="830997"/>
            <a:chOff x="1229360" y="800453"/>
            <a:chExt cx="3760731" cy="830997"/>
          </a:xfrm>
        </p:grpSpPr>
        <p:sp>
          <p:nvSpPr>
            <p:cNvPr id="7" name="文字方塊 4">
              <a:extLst>
                <a:ext uri="{FF2B5EF4-FFF2-40B4-BE49-F238E27FC236}">
                  <a16:creationId xmlns:a16="http://schemas.microsoft.com/office/drawing/2014/main" id="{57888659-E1A6-9BEC-31D2-33C8E22AECAD}"/>
                </a:ext>
              </a:extLst>
            </p:cNvPr>
            <p:cNvSpPr txBox="1"/>
            <p:nvPr/>
          </p:nvSpPr>
          <p:spPr>
            <a:xfrm>
              <a:off x="1851106" y="800453"/>
              <a:ext cx="313898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TW" altLang="en-US" sz="4800" b="1" dirty="0">
                  <a:solidFill>
                    <a:srgbClr val="09283F"/>
                  </a:soli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Adobe 黑体 Std R" panose="020B0400000000000000" pitchFamily="34" charset="-128"/>
                  <a:ea typeface="Adobe 黑体 Std R" panose="020B0400000000000000" pitchFamily="34" charset="-128"/>
                </a:rPr>
                <a:t>遇到問題</a:t>
              </a:r>
              <a:endParaRPr lang="en-US" altLang="zh-TW" sz="2400" dirty="0">
                <a:solidFill>
                  <a:srgbClr val="174559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Bauhaus 93" panose="04030905020B02020C02" pitchFamily="82" charset="0"/>
              </a:endParaRP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B8841BC2-6D60-123B-1D0C-6A078FDB67B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9360" y="871392"/>
              <a:ext cx="621747" cy="621747"/>
            </a:xfrm>
            <a:prstGeom prst="rect">
              <a:avLst/>
            </a:prstGeom>
          </p:spPr>
        </p:pic>
      </p:grpSp>
      <p:sp>
        <p:nvSpPr>
          <p:cNvPr id="3" name="文字方塊 2">
            <a:extLst>
              <a:ext uri="{FF2B5EF4-FFF2-40B4-BE49-F238E27FC236}">
                <a16:creationId xmlns:a16="http://schemas.microsoft.com/office/drawing/2014/main" id="{D0864A00-724A-0959-6F65-52FA2C8B14D1}"/>
              </a:ext>
            </a:extLst>
          </p:cNvPr>
          <p:cNvSpPr txBox="1"/>
          <p:nvPr/>
        </p:nvSpPr>
        <p:spPr>
          <a:xfrm>
            <a:off x="1851106" y="1856202"/>
            <a:ext cx="52344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solidFill>
                  <a:srgbClr val="17455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官方給的程式與硬體不匹配</a:t>
            </a:r>
            <a:endParaRPr lang="en-US" altLang="zh-TW" sz="2800" dirty="0">
              <a:solidFill>
                <a:srgbClr val="17455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B58D306E-C720-7D2E-CB98-3727B31B563C}"/>
              </a:ext>
            </a:extLst>
          </p:cNvPr>
          <p:cNvSpPr txBox="1"/>
          <p:nvPr/>
        </p:nvSpPr>
        <p:spPr>
          <a:xfrm>
            <a:off x="1849318" y="2379422"/>
            <a:ext cx="8491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目前此配備的開放度很低，不太適合自己更換元件。</a:t>
            </a:r>
            <a:endParaRPr lang="en-US" altLang="zh-TW" sz="2400" dirty="0">
              <a:solidFill>
                <a:srgbClr val="2F6B8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893968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群組 9">
            <a:extLst>
              <a:ext uri="{FF2B5EF4-FFF2-40B4-BE49-F238E27FC236}">
                <a16:creationId xmlns:a16="http://schemas.microsoft.com/office/drawing/2014/main" id="{EBAB4148-261A-DEE1-13B9-83E2821F7595}"/>
              </a:ext>
            </a:extLst>
          </p:cNvPr>
          <p:cNvGrpSpPr/>
          <p:nvPr/>
        </p:nvGrpSpPr>
        <p:grpSpPr>
          <a:xfrm>
            <a:off x="1229360" y="800453"/>
            <a:ext cx="3760731" cy="830997"/>
            <a:chOff x="1229360" y="800453"/>
            <a:chExt cx="3760731" cy="830997"/>
          </a:xfrm>
        </p:grpSpPr>
        <p:sp>
          <p:nvSpPr>
            <p:cNvPr id="7" name="文字方塊 4">
              <a:extLst>
                <a:ext uri="{FF2B5EF4-FFF2-40B4-BE49-F238E27FC236}">
                  <a16:creationId xmlns:a16="http://schemas.microsoft.com/office/drawing/2014/main" id="{57888659-E1A6-9BEC-31D2-33C8E22AECAD}"/>
                </a:ext>
              </a:extLst>
            </p:cNvPr>
            <p:cNvSpPr txBox="1"/>
            <p:nvPr/>
          </p:nvSpPr>
          <p:spPr>
            <a:xfrm>
              <a:off x="1851106" y="800453"/>
              <a:ext cx="313898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TW" altLang="en-US" sz="4800" b="1" dirty="0">
                  <a:solidFill>
                    <a:srgbClr val="09283F"/>
                  </a:soli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Adobe 黑体 Std R" panose="020B0400000000000000" pitchFamily="34" charset="-128"/>
                  <a:ea typeface="Adobe 黑体 Std R" panose="020B0400000000000000" pitchFamily="34" charset="-128"/>
                </a:rPr>
                <a:t>遇到問題</a:t>
              </a:r>
              <a:endParaRPr lang="en-US" altLang="zh-TW" sz="2400" dirty="0">
                <a:solidFill>
                  <a:srgbClr val="174559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Bauhaus 93" panose="04030905020B02020C02" pitchFamily="82" charset="0"/>
              </a:endParaRP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B8841BC2-6D60-123B-1D0C-6A078FDB67B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9360" y="871392"/>
              <a:ext cx="621747" cy="621747"/>
            </a:xfrm>
            <a:prstGeom prst="rect">
              <a:avLst/>
            </a:prstGeom>
          </p:spPr>
        </p:pic>
      </p:grpSp>
      <p:sp>
        <p:nvSpPr>
          <p:cNvPr id="3" name="文字方塊 2">
            <a:extLst>
              <a:ext uri="{FF2B5EF4-FFF2-40B4-BE49-F238E27FC236}">
                <a16:creationId xmlns:a16="http://schemas.microsoft.com/office/drawing/2014/main" id="{D0864A00-724A-0959-6F65-52FA2C8B14D1}"/>
              </a:ext>
            </a:extLst>
          </p:cNvPr>
          <p:cNvSpPr txBox="1"/>
          <p:nvPr/>
        </p:nvSpPr>
        <p:spPr>
          <a:xfrm>
            <a:off x="1851106" y="1856202"/>
            <a:ext cx="52344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solidFill>
                  <a:srgbClr val="17455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官方給的程式與硬體不匹配</a:t>
            </a:r>
            <a:endParaRPr lang="en-US" altLang="zh-TW" sz="2800" dirty="0">
              <a:solidFill>
                <a:srgbClr val="17455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44DB0DA2-FDA8-8064-E8B3-D273F6ED3E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1169222"/>
              </p:ext>
            </p:extLst>
          </p:nvPr>
        </p:nvGraphicFramePr>
        <p:xfrm>
          <a:off x="2896659" y="3256085"/>
          <a:ext cx="6396892" cy="1198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98446">
                  <a:extLst>
                    <a:ext uri="{9D8B030D-6E8A-4147-A177-3AD203B41FA5}">
                      <a16:colId xmlns:a16="http://schemas.microsoft.com/office/drawing/2014/main" val="2222474051"/>
                    </a:ext>
                  </a:extLst>
                </a:gridCol>
                <a:gridCol w="3198446">
                  <a:extLst>
                    <a:ext uri="{9D8B030D-6E8A-4147-A177-3AD203B41FA5}">
                      <a16:colId xmlns:a16="http://schemas.microsoft.com/office/drawing/2014/main" val="2245109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dirty="0">
                          <a:solidFill>
                            <a:srgbClr val="2F6B84"/>
                          </a:solidFill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</a:rPr>
                        <a:t>測試後不匹配裝置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dirty="0">
                          <a:solidFill>
                            <a:srgbClr val="2F6B84"/>
                          </a:solidFill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</a:rPr>
                        <a:t>替換方案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50462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err="1">
                          <a:solidFill>
                            <a:srgbClr val="2F6B84"/>
                          </a:solidFill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</a:rPr>
                        <a:t>ydlidar</a:t>
                      </a:r>
                      <a:r>
                        <a:rPr lang="en-US" altLang="zh-TW" dirty="0">
                          <a:solidFill>
                            <a:srgbClr val="2F6B84"/>
                          </a:solidFill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</a:rPr>
                        <a:t> G4</a:t>
                      </a:r>
                      <a:endParaRPr lang="zh-TW" altLang="en-US" dirty="0">
                        <a:solidFill>
                          <a:srgbClr val="2F6B84"/>
                        </a:solidFill>
                        <a:latin typeface="Adobe 黑体 Std R" panose="020B0400000000000000" pitchFamily="34" charset="-128"/>
                        <a:ea typeface="Adobe 黑体 Std R" panose="020B0400000000000000" pitchFamily="34" charset="-128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rgbClr val="2F6B84"/>
                          </a:solidFill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</a:rPr>
                        <a:t>LDS-01 or LDS-02</a:t>
                      </a:r>
                      <a:endParaRPr lang="zh-TW" altLang="en-US" dirty="0">
                        <a:solidFill>
                          <a:srgbClr val="2F6B84"/>
                        </a:solidFill>
                        <a:latin typeface="Adobe 黑体 Std R" panose="020B0400000000000000" pitchFamily="34" charset="-128"/>
                        <a:ea typeface="Adobe 黑体 Std R" panose="020B0400000000000000" pitchFamily="34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7044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rgbClr val="2F6B84"/>
                          </a:solidFill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</a:rPr>
                        <a:t>up squared pro</a:t>
                      </a:r>
                      <a:endParaRPr lang="zh-TW" altLang="en-US" dirty="0">
                        <a:solidFill>
                          <a:srgbClr val="2F6B84"/>
                        </a:solidFill>
                        <a:latin typeface="Adobe 黑体 Std R" panose="020B0400000000000000" pitchFamily="34" charset="-128"/>
                        <a:ea typeface="Adobe 黑体 Std R" panose="020B0400000000000000" pitchFamily="34" charset="-128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rgbClr val="2F6B84"/>
                          </a:solidFill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</a:rPr>
                        <a:t>raspberry pi 3</a:t>
                      </a:r>
                      <a:endParaRPr lang="zh-TW" altLang="en-US" dirty="0">
                        <a:solidFill>
                          <a:srgbClr val="2F6B84"/>
                        </a:solidFill>
                        <a:latin typeface="Adobe 黑体 Std R" panose="020B0400000000000000" pitchFamily="34" charset="-128"/>
                        <a:ea typeface="Adobe 黑体 Std R" panose="020B0400000000000000" pitchFamily="34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39244739"/>
                  </a:ext>
                </a:extLst>
              </a:tr>
            </a:tbl>
          </a:graphicData>
        </a:graphic>
      </p:graphicFrame>
      <p:sp>
        <p:nvSpPr>
          <p:cNvPr id="2" name="文字方塊 1">
            <a:extLst>
              <a:ext uri="{FF2B5EF4-FFF2-40B4-BE49-F238E27FC236}">
                <a16:creationId xmlns:a16="http://schemas.microsoft.com/office/drawing/2014/main" id="{4F02AD65-5A66-1B92-B71E-910FCFABE138}"/>
              </a:ext>
            </a:extLst>
          </p:cNvPr>
          <p:cNvSpPr txBox="1"/>
          <p:nvPr/>
        </p:nvSpPr>
        <p:spPr>
          <a:xfrm>
            <a:off x="1851106" y="4916630"/>
            <a:ext cx="52344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嘗試更換為官方配置</a:t>
            </a:r>
            <a:endParaRPr lang="en-US" altLang="zh-TW" sz="2400" dirty="0">
              <a:solidFill>
                <a:srgbClr val="2F6B8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0664A0C5-D220-017F-9134-8E671F6995A1}"/>
              </a:ext>
            </a:extLst>
          </p:cNvPr>
          <p:cNvSpPr txBox="1"/>
          <p:nvPr/>
        </p:nvSpPr>
        <p:spPr>
          <a:xfrm>
            <a:off x="1849318" y="2379422"/>
            <a:ext cx="8491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目前此配備的開放度很低，不太適合自己更換元件。</a:t>
            </a:r>
            <a:endParaRPr lang="en-US" altLang="zh-TW" sz="2400" dirty="0">
              <a:solidFill>
                <a:srgbClr val="2F6B8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759165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群組 9">
            <a:extLst>
              <a:ext uri="{FF2B5EF4-FFF2-40B4-BE49-F238E27FC236}">
                <a16:creationId xmlns:a16="http://schemas.microsoft.com/office/drawing/2014/main" id="{EBAB4148-261A-DEE1-13B9-83E2821F7595}"/>
              </a:ext>
            </a:extLst>
          </p:cNvPr>
          <p:cNvGrpSpPr/>
          <p:nvPr/>
        </p:nvGrpSpPr>
        <p:grpSpPr>
          <a:xfrm>
            <a:off x="1229360" y="800453"/>
            <a:ext cx="3760731" cy="830997"/>
            <a:chOff x="1229360" y="800453"/>
            <a:chExt cx="3760731" cy="830997"/>
          </a:xfrm>
        </p:grpSpPr>
        <p:sp>
          <p:nvSpPr>
            <p:cNvPr id="7" name="文字方塊 4">
              <a:extLst>
                <a:ext uri="{FF2B5EF4-FFF2-40B4-BE49-F238E27FC236}">
                  <a16:creationId xmlns:a16="http://schemas.microsoft.com/office/drawing/2014/main" id="{57888659-E1A6-9BEC-31D2-33C8E22AECAD}"/>
                </a:ext>
              </a:extLst>
            </p:cNvPr>
            <p:cNvSpPr txBox="1"/>
            <p:nvPr/>
          </p:nvSpPr>
          <p:spPr>
            <a:xfrm>
              <a:off x="1851106" y="800453"/>
              <a:ext cx="313898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TW" altLang="en-US" sz="4800" b="1" dirty="0">
                  <a:solidFill>
                    <a:srgbClr val="09283F"/>
                  </a:soli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Adobe 黑体 Std R" panose="020B0400000000000000" pitchFamily="34" charset="-128"/>
                  <a:ea typeface="Adobe 黑体 Std R" panose="020B0400000000000000" pitchFamily="34" charset="-128"/>
                </a:rPr>
                <a:t>遇到問題</a:t>
              </a:r>
              <a:endParaRPr lang="en-US" altLang="zh-TW" sz="2400" dirty="0">
                <a:solidFill>
                  <a:srgbClr val="174559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Bauhaus 93" panose="04030905020B02020C02" pitchFamily="82" charset="0"/>
              </a:endParaRP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B8841BC2-6D60-123B-1D0C-6A078FDB67B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9360" y="871392"/>
              <a:ext cx="621747" cy="621747"/>
            </a:xfrm>
            <a:prstGeom prst="rect">
              <a:avLst/>
            </a:prstGeom>
          </p:spPr>
        </p:pic>
      </p:grpSp>
      <p:sp>
        <p:nvSpPr>
          <p:cNvPr id="3" name="文字方塊 2">
            <a:extLst>
              <a:ext uri="{FF2B5EF4-FFF2-40B4-BE49-F238E27FC236}">
                <a16:creationId xmlns:a16="http://schemas.microsoft.com/office/drawing/2014/main" id="{D0864A00-724A-0959-6F65-52FA2C8B14D1}"/>
              </a:ext>
            </a:extLst>
          </p:cNvPr>
          <p:cNvSpPr txBox="1"/>
          <p:nvPr/>
        </p:nvSpPr>
        <p:spPr>
          <a:xfrm>
            <a:off x="1851106" y="1856202"/>
            <a:ext cx="52344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 err="1">
                <a:solidFill>
                  <a:srgbClr val="17455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openCR</a:t>
            </a:r>
            <a:r>
              <a:rPr lang="zh-TW" altLang="en-US" sz="2800" dirty="0">
                <a:solidFill>
                  <a:srgbClr val="17455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買不到替代品</a:t>
            </a:r>
            <a:endParaRPr lang="en-US" altLang="zh-TW" sz="2800" dirty="0">
              <a:solidFill>
                <a:srgbClr val="17455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A8F176CD-BB21-C157-B73C-CFE58BB068CF}"/>
              </a:ext>
            </a:extLst>
          </p:cNvPr>
          <p:cNvSpPr txBox="1"/>
          <p:nvPr/>
        </p:nvSpPr>
        <p:spPr>
          <a:xfrm>
            <a:off x="1849318" y="2379422"/>
            <a:ext cx="84915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我們沒有寫過驅動程式的經驗與相關知識，若使用</a:t>
            </a:r>
            <a:r>
              <a:rPr lang="en-US" altLang="zh-TW" sz="2400" dirty="0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stm32</a:t>
            </a:r>
            <a:r>
              <a:rPr lang="zh-TW" altLang="en-US" sz="2400" dirty="0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自己開發可能會很耗時並且很容易失敗。</a:t>
            </a:r>
            <a:endParaRPr lang="en-US" altLang="zh-TW" sz="2400" dirty="0">
              <a:solidFill>
                <a:srgbClr val="2F6B8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745682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92;p2">
            <a:extLst>
              <a:ext uri="{FF2B5EF4-FFF2-40B4-BE49-F238E27FC236}">
                <a16:creationId xmlns:a16="http://schemas.microsoft.com/office/drawing/2014/main" id="{CB5C793F-01B0-3A89-1EBE-6051AD80118D}"/>
              </a:ext>
            </a:extLst>
          </p:cNvPr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rgbClr val="09283F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Google Shape;97;p2">
            <a:extLst>
              <a:ext uri="{FF2B5EF4-FFF2-40B4-BE49-F238E27FC236}">
                <a16:creationId xmlns:a16="http://schemas.microsoft.com/office/drawing/2014/main" id="{8876690B-DBBC-1827-1FB6-EE217EE7BC83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72087" y="705806"/>
            <a:ext cx="675319" cy="67531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93;p2">
            <a:extLst>
              <a:ext uri="{FF2B5EF4-FFF2-40B4-BE49-F238E27FC236}">
                <a16:creationId xmlns:a16="http://schemas.microsoft.com/office/drawing/2014/main" id="{913400C1-4A66-D853-5E58-2E71F304825A}"/>
              </a:ext>
            </a:extLst>
          </p:cNvPr>
          <p:cNvSpPr txBox="1"/>
          <p:nvPr/>
        </p:nvSpPr>
        <p:spPr>
          <a:xfrm>
            <a:off x="1747406" y="627987"/>
            <a:ext cx="6317849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i="0" u="none" strike="noStrike" cap="none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uhaus 93" panose="04030905020B02020C02" pitchFamily="82" charset="0"/>
                <a:ea typeface="Adobe 黑体 Std R" panose="020B0400000000000000" pitchFamily="34" charset="-128"/>
                <a:sym typeface="Arial"/>
              </a:rPr>
              <a:t>README</a:t>
            </a:r>
            <a:endParaRPr sz="4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uhaus 93" panose="04030905020B02020C02" pitchFamily="82" charset="0"/>
              <a:ea typeface="Adobe 黑体 Std R" panose="020B0400000000000000" pitchFamily="34" charset="-128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997F78F9-6222-C35C-F6CA-BD8351413A3A}"/>
              </a:ext>
            </a:extLst>
          </p:cNvPr>
          <p:cNvSpPr txBox="1"/>
          <p:nvPr/>
        </p:nvSpPr>
        <p:spPr>
          <a:xfrm>
            <a:off x="1747406" y="1644650"/>
            <a:ext cx="86983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接下來將測試動畫與</a:t>
            </a:r>
            <a:r>
              <a:rPr lang="en-US" altLang="zh-TW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3D</a:t>
            </a:r>
            <a:r>
              <a:rPr lang="zh-TW" altLang="en-US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檔案功能。若以下方塊沒有出現，或者在你按下下一頁後沒有旋轉動畫，請刪除此簡報並尋找上一版本。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4" name="3D 模型 13" descr="A">
                <a:extLst>
                  <a:ext uri="{FF2B5EF4-FFF2-40B4-BE49-F238E27FC236}">
                    <a16:creationId xmlns:a16="http://schemas.microsoft.com/office/drawing/2014/main" id="{3449CF79-AFEE-8B28-1AE2-8506F01738B9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449059" y="2534205"/>
              <a:ext cx="3293879" cy="3625323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293879" cy="3625323"/>
                    </a:xfrm>
                    <a:prstGeom prst="rect">
                      <a:avLst/>
                    </a:prstGeom>
                  </am3d:spPr>
                  <am3d:camera>
                    <am3d:pos x="0" y="0" z="7988302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915056" d="1000000"/>
                    <am3d:preTrans dx="3623" dy="-17468291" dz="-179"/>
                    <am3d:scale>
                      <am3d:sx n="1000000" d="1000000"/>
                      <am3d:sy n="1000000" d="1000000"/>
                      <am3d:sz n="1000000" d="1000000"/>
                    </am3d:scale>
                    <am3d:rot ax="8194084" ay="-1752361" az="-9312320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365579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4" name="3D 模型 13" descr="A">
                <a:extLst>
                  <a:ext uri="{FF2B5EF4-FFF2-40B4-BE49-F238E27FC236}">
                    <a16:creationId xmlns:a16="http://schemas.microsoft.com/office/drawing/2014/main" id="{3449CF79-AFEE-8B28-1AE2-8506F01738B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449059" y="2534205"/>
                <a:ext cx="3293879" cy="362532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764319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4E2FD561-90FB-52B5-308B-FFE65953595B}"/>
              </a:ext>
            </a:extLst>
          </p:cNvPr>
          <p:cNvGrpSpPr/>
          <p:nvPr/>
        </p:nvGrpSpPr>
        <p:grpSpPr>
          <a:xfrm>
            <a:off x="-323850" y="1952625"/>
            <a:ext cx="13820775" cy="2952750"/>
            <a:chOff x="-323850" y="1952625"/>
            <a:chExt cx="13820775" cy="2952750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174B4DA8-B97B-4779-B091-AB448A7E2709}"/>
                </a:ext>
              </a:extLst>
            </p:cNvPr>
            <p:cNvSpPr/>
            <p:nvPr/>
          </p:nvSpPr>
          <p:spPr>
            <a:xfrm>
              <a:off x="-323850" y="1952625"/>
              <a:ext cx="13820775" cy="2952750"/>
            </a:xfrm>
            <a:prstGeom prst="rect">
              <a:avLst/>
            </a:prstGeom>
            <a:solidFill>
              <a:srgbClr val="80BBD2"/>
            </a:solidFill>
            <a:ln>
              <a:solidFill>
                <a:srgbClr val="80BBD2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3" name="圖片 2" descr="一張含有 文字, 工具​​ 的圖片&#10;&#10;自動產生的描述">
              <a:extLst>
                <a:ext uri="{FF2B5EF4-FFF2-40B4-BE49-F238E27FC236}">
                  <a16:creationId xmlns:a16="http://schemas.microsoft.com/office/drawing/2014/main" id="{B0ECFCED-A9B3-4E2C-9628-C09D782C6D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7815"/>
            <a:stretch/>
          </p:blipFill>
          <p:spPr>
            <a:xfrm>
              <a:off x="2732130" y="1952625"/>
              <a:ext cx="3566435" cy="2574442"/>
            </a:xfrm>
            <a:prstGeom prst="rect">
              <a:avLst/>
            </a:prstGeom>
          </p:spPr>
        </p:pic>
      </p:grpSp>
      <p:sp>
        <p:nvSpPr>
          <p:cNvPr id="6" name="文字方塊 5">
            <a:extLst>
              <a:ext uri="{FF2B5EF4-FFF2-40B4-BE49-F238E27FC236}">
                <a16:creationId xmlns:a16="http://schemas.microsoft.com/office/drawing/2014/main" id="{F0FF4ED6-6BB2-451B-8777-A59E35269D33}"/>
              </a:ext>
            </a:extLst>
          </p:cNvPr>
          <p:cNvSpPr txBox="1"/>
          <p:nvPr/>
        </p:nvSpPr>
        <p:spPr>
          <a:xfrm>
            <a:off x="5942965" y="2782117"/>
            <a:ext cx="37528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800" b="1" dirty="0">
                <a:solidFill>
                  <a:srgbClr val="09283F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專題報告</a:t>
            </a:r>
          </a:p>
          <a:p>
            <a:r>
              <a:rPr lang="en-US" altLang="zh-TW" sz="4800" dirty="0" err="1">
                <a:solidFill>
                  <a:srgbClr val="174559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Bauhaus 93" panose="04030905020B02020C02" pitchFamily="82" charset="0"/>
              </a:rPr>
              <a:t>Turtlebot</a:t>
            </a:r>
            <a:endParaRPr lang="en-US" altLang="zh-TW" sz="4800" dirty="0">
              <a:solidFill>
                <a:srgbClr val="174559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Bauhaus 93" panose="04030905020B02020C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63576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2EE3DC09-55C1-D205-48B5-3F7124133F92}"/>
              </a:ext>
            </a:extLst>
          </p:cNvPr>
          <p:cNvSpPr txBox="1"/>
          <p:nvPr/>
        </p:nvSpPr>
        <p:spPr>
          <a:xfrm>
            <a:off x="6096000" y="3198167"/>
            <a:ext cx="52344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利用</a:t>
            </a:r>
            <a:r>
              <a:rPr lang="en-US" altLang="zh-TW" sz="2400" dirty="0" err="1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turtlebot</a:t>
            </a:r>
            <a:r>
              <a:rPr lang="zh-TW" altLang="en-US" sz="2400" dirty="0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控制馬達與使用</a:t>
            </a:r>
            <a:r>
              <a:rPr lang="en-US" altLang="zh-TW" sz="2400" dirty="0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slam</a:t>
            </a:r>
            <a:endParaRPr lang="zh-TW" altLang="en-US" sz="2400" dirty="0">
              <a:solidFill>
                <a:srgbClr val="2F6B8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sp>
        <p:nvSpPr>
          <p:cNvPr id="7" name="文字方塊 4">
            <a:extLst>
              <a:ext uri="{FF2B5EF4-FFF2-40B4-BE49-F238E27FC236}">
                <a16:creationId xmlns:a16="http://schemas.microsoft.com/office/drawing/2014/main" id="{35D2E279-9E43-49D2-9ECC-79739C093467}"/>
              </a:ext>
            </a:extLst>
          </p:cNvPr>
          <p:cNvSpPr txBox="1"/>
          <p:nvPr/>
        </p:nvSpPr>
        <p:spPr>
          <a:xfrm>
            <a:off x="1851106" y="800453"/>
            <a:ext cx="31389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4800" b="1" dirty="0">
                <a:solidFill>
                  <a:srgbClr val="09283F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目標</a:t>
            </a:r>
            <a:endParaRPr lang="en-US" altLang="zh-TW" sz="2400" dirty="0">
              <a:solidFill>
                <a:srgbClr val="174559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Bauhaus 93" panose="04030905020B02020C02" pitchFamily="82" charset="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2294B113-6222-4DA0-AE4C-7DDE5431F3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360" y="871392"/>
            <a:ext cx="621747" cy="621747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5EE001A8-4DAD-DFE0-6954-928AE0218F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25" t="1040"/>
          <a:stretch/>
        </p:blipFill>
        <p:spPr>
          <a:xfrm>
            <a:off x="798700" y="7106195"/>
            <a:ext cx="4960448" cy="6176435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" name="3D 模型 12">
                <a:extLst>
                  <a:ext uri="{FF2B5EF4-FFF2-40B4-BE49-F238E27FC236}">
                    <a16:creationId xmlns:a16="http://schemas.microsoft.com/office/drawing/2014/main" id="{065ACD19-38F8-7F50-9B5F-4FC52C9BF28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29888126"/>
                  </p:ext>
                </p:extLst>
              </p:nvPr>
            </p:nvGraphicFramePr>
            <p:xfrm>
              <a:off x="1682609" y="1702389"/>
              <a:ext cx="4076539" cy="4635855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4076539" cy="4635855"/>
                    </a:xfrm>
                    <a:prstGeom prst="rect">
                      <a:avLst/>
                    </a:prstGeom>
                  </am3d:spPr>
                  <am3d:camera>
                    <am3d:pos x="0" y="0" z="7308332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322227" d="1000000"/>
                    <am3d:preTrans dx="-1689256" dy="-11770901" dz="1045119"/>
                    <am3d:scale>
                      <am3d:sx n="1000000" d="1000000"/>
                      <am3d:sy n="1000000" d="1000000"/>
                      <am3d:sz n="1000000" d="1000000"/>
                    </am3d:scale>
                    <am3d:rot ax="2321155" ay="2671923" az="1759036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612018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" name="3D 模型 12">
                <a:extLst>
                  <a:ext uri="{FF2B5EF4-FFF2-40B4-BE49-F238E27FC236}">
                    <a16:creationId xmlns:a16="http://schemas.microsoft.com/office/drawing/2014/main" id="{065ACD19-38F8-7F50-9B5F-4FC52C9BF28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82609" y="1702389"/>
                <a:ext cx="4076539" cy="463585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591748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2EE3DC09-55C1-D205-48B5-3F7124133F92}"/>
              </a:ext>
            </a:extLst>
          </p:cNvPr>
          <p:cNvSpPr txBox="1"/>
          <p:nvPr/>
        </p:nvSpPr>
        <p:spPr>
          <a:xfrm>
            <a:off x="6096000" y="3198167"/>
            <a:ext cx="52344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達到</a:t>
            </a:r>
            <a:r>
              <a:rPr lang="en-US" altLang="zh-TW" sz="2400" dirty="0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 </a:t>
            </a:r>
            <a:r>
              <a:rPr lang="en-US" altLang="zh-TW" sz="2400" dirty="0" err="1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autorace</a:t>
            </a:r>
            <a:r>
              <a:rPr lang="zh-TW" altLang="en-US" sz="2400" dirty="0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自動駕駛挑戰賽的需求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60FFAC66-5B2A-8FB7-65D0-0D0A16D5CC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25" t="1040"/>
          <a:stretch/>
        </p:blipFill>
        <p:spPr>
          <a:xfrm>
            <a:off x="798700" y="2036355"/>
            <a:ext cx="4960448" cy="6176435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sp>
        <p:nvSpPr>
          <p:cNvPr id="7" name="文字方塊 4">
            <a:extLst>
              <a:ext uri="{FF2B5EF4-FFF2-40B4-BE49-F238E27FC236}">
                <a16:creationId xmlns:a16="http://schemas.microsoft.com/office/drawing/2014/main" id="{2ACEB0EF-DAE8-389E-8879-045A3E37E55F}"/>
              </a:ext>
            </a:extLst>
          </p:cNvPr>
          <p:cNvSpPr txBox="1"/>
          <p:nvPr/>
        </p:nvSpPr>
        <p:spPr>
          <a:xfrm>
            <a:off x="1851106" y="800453"/>
            <a:ext cx="31389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4800" b="1" dirty="0">
                <a:solidFill>
                  <a:srgbClr val="09283F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目標</a:t>
            </a:r>
            <a:endParaRPr lang="en-US" altLang="zh-TW" sz="2400" dirty="0">
              <a:solidFill>
                <a:srgbClr val="174559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Bauhaus 93" panose="04030905020B02020C02" pitchFamily="82" charset="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0C876D0B-7C0D-63B1-2E38-7F0F475981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360" y="871392"/>
            <a:ext cx="621747" cy="621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1515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2EE3DC09-55C1-D205-48B5-3F7124133F92}"/>
              </a:ext>
            </a:extLst>
          </p:cNvPr>
          <p:cNvSpPr txBox="1"/>
          <p:nvPr/>
        </p:nvSpPr>
        <p:spPr>
          <a:xfrm>
            <a:off x="6096000" y="2088593"/>
            <a:ext cx="52344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srgbClr val="17455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slam</a:t>
            </a:r>
          </a:p>
        </p:txBody>
      </p:sp>
      <p:sp>
        <p:nvSpPr>
          <p:cNvPr id="2" name="文字方塊 4">
            <a:extLst>
              <a:ext uri="{FF2B5EF4-FFF2-40B4-BE49-F238E27FC236}">
                <a16:creationId xmlns:a16="http://schemas.microsoft.com/office/drawing/2014/main" id="{18196D53-6E0A-D229-7BBB-7874D31E6461}"/>
              </a:ext>
            </a:extLst>
          </p:cNvPr>
          <p:cNvSpPr txBox="1"/>
          <p:nvPr/>
        </p:nvSpPr>
        <p:spPr>
          <a:xfrm>
            <a:off x="1851106" y="800453"/>
            <a:ext cx="31389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4800" b="1" dirty="0">
                <a:solidFill>
                  <a:srgbClr val="09283F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目標</a:t>
            </a:r>
            <a:endParaRPr lang="en-US" altLang="zh-TW" sz="2400" dirty="0">
              <a:solidFill>
                <a:srgbClr val="174559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Bauhaus 93" panose="04030905020B02020C02" pitchFamily="82" charset="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2276F57F-8D99-2C59-06EF-874E304A19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360" y="871392"/>
            <a:ext cx="621747" cy="621747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5DB76376-2352-1FE0-D33B-73A7CEC7B68F}"/>
              </a:ext>
            </a:extLst>
          </p:cNvPr>
          <p:cNvSpPr txBox="1"/>
          <p:nvPr/>
        </p:nvSpPr>
        <p:spPr>
          <a:xfrm>
            <a:off x="6096000" y="2611813"/>
            <a:ext cx="52344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400" dirty="0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利用光達建圖</a:t>
            </a:r>
            <a:endParaRPr lang="en-US" altLang="zh-TW" sz="2400" dirty="0">
              <a:solidFill>
                <a:srgbClr val="2F6B8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3D 模型 9">
                <a:extLst>
                  <a:ext uri="{FF2B5EF4-FFF2-40B4-BE49-F238E27FC236}">
                    <a16:creationId xmlns:a16="http://schemas.microsoft.com/office/drawing/2014/main" id="{017C2AF1-0871-A7F7-3AEF-25F64E62E46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67384150"/>
                  </p:ext>
                </p:extLst>
              </p:nvPr>
            </p:nvGraphicFramePr>
            <p:xfrm>
              <a:off x="-1614090" y="2302034"/>
              <a:ext cx="9234087" cy="10501037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9234087" cy="10501037"/>
                    </a:xfrm>
                    <a:prstGeom prst="rect">
                      <a:avLst/>
                    </a:prstGeom>
                  </am3d:spPr>
                  <am3d:camera>
                    <am3d:pos x="0" y="0" z="7308332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322227" d="1000000"/>
                    <am3d:preTrans dx="-1689256" dy="-11770901" dz="1045119"/>
                    <am3d:scale>
                      <am3d:sx n="1000000" d="1000000"/>
                      <am3d:sy n="1000000" d="1000000"/>
                      <am3d:sz n="1000000" d="1000000"/>
                    </am3d:scale>
                    <am3d:rot ax="2321155" ay="2671923" az="1759036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386331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3D 模型 9">
                <a:extLst>
                  <a:ext uri="{FF2B5EF4-FFF2-40B4-BE49-F238E27FC236}">
                    <a16:creationId xmlns:a16="http://schemas.microsoft.com/office/drawing/2014/main" id="{017C2AF1-0871-A7F7-3AEF-25F64E62E46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1614090" y="2302034"/>
                <a:ext cx="9234087" cy="1050103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273199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2EE3DC09-55C1-D205-48B5-3F7124133F92}"/>
              </a:ext>
            </a:extLst>
          </p:cNvPr>
          <p:cNvSpPr txBox="1"/>
          <p:nvPr/>
        </p:nvSpPr>
        <p:spPr>
          <a:xfrm>
            <a:off x="6096000" y="2088593"/>
            <a:ext cx="52344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srgbClr val="17455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slam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5DB76376-2352-1FE0-D33B-73A7CEC7B68F}"/>
              </a:ext>
            </a:extLst>
          </p:cNvPr>
          <p:cNvSpPr txBox="1"/>
          <p:nvPr/>
        </p:nvSpPr>
        <p:spPr>
          <a:xfrm>
            <a:off x="6096000" y="2611813"/>
            <a:ext cx="52344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400" dirty="0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利用光達建圖</a:t>
            </a:r>
            <a:endParaRPr lang="en-US" altLang="zh-TW" sz="2400" dirty="0">
              <a:solidFill>
                <a:srgbClr val="2F6B8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71919EC0-1B66-C470-04A3-5D36B464266E}"/>
              </a:ext>
            </a:extLst>
          </p:cNvPr>
          <p:cNvSpPr txBox="1"/>
          <p:nvPr/>
        </p:nvSpPr>
        <p:spPr>
          <a:xfrm>
            <a:off x="6096000" y="3074171"/>
            <a:ext cx="52344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400" dirty="0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學習馬達控制</a:t>
            </a:r>
            <a:endParaRPr lang="en-US" altLang="zh-TW" sz="2400" dirty="0">
              <a:solidFill>
                <a:srgbClr val="2F6B8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模型 5">
                <a:extLst>
                  <a:ext uri="{FF2B5EF4-FFF2-40B4-BE49-F238E27FC236}">
                    <a16:creationId xmlns:a16="http://schemas.microsoft.com/office/drawing/2014/main" id="{827F18A2-45DB-A76A-E669-0449258C7A2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36400231"/>
                  </p:ext>
                </p:extLst>
              </p:nvPr>
            </p:nvGraphicFramePr>
            <p:xfrm>
              <a:off x="-3141786" y="-5287239"/>
              <a:ext cx="8376005" cy="10963026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8376005" cy="10963026"/>
                    </a:xfrm>
                    <a:prstGeom prst="rect">
                      <a:avLst/>
                    </a:prstGeom>
                  </am3d:spPr>
                  <am3d:camera>
                    <am3d:pos x="0" y="0" z="7308332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322227" d="1000000"/>
                    <am3d:preTrans dx="-1689256" dy="-11770901" dz="1045119"/>
                    <am3d:scale>
                      <am3d:sx n="1000000" d="1000000"/>
                      <am3d:sy n="1000000" d="1000000"/>
                      <am3d:sz n="1000000" d="1000000"/>
                    </am3d:scale>
                    <am3d:rot ax="-385066" ay="-18092" az="2026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543729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模型 5">
                <a:extLst>
                  <a:ext uri="{FF2B5EF4-FFF2-40B4-BE49-F238E27FC236}">
                    <a16:creationId xmlns:a16="http://schemas.microsoft.com/office/drawing/2014/main" id="{827F18A2-45DB-A76A-E669-0449258C7A2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3141786" y="-5287239"/>
                <a:ext cx="8376005" cy="1096302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457562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2EE3DC09-55C1-D205-48B5-3F7124133F92}"/>
              </a:ext>
            </a:extLst>
          </p:cNvPr>
          <p:cNvSpPr txBox="1"/>
          <p:nvPr/>
        </p:nvSpPr>
        <p:spPr>
          <a:xfrm>
            <a:off x="6096000" y="2088593"/>
            <a:ext cx="52344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srgbClr val="17455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slam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5DB76376-2352-1FE0-D33B-73A7CEC7B68F}"/>
              </a:ext>
            </a:extLst>
          </p:cNvPr>
          <p:cNvSpPr txBox="1"/>
          <p:nvPr/>
        </p:nvSpPr>
        <p:spPr>
          <a:xfrm>
            <a:off x="6096000" y="2611813"/>
            <a:ext cx="52344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400" dirty="0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利用光達建圖</a:t>
            </a:r>
            <a:endParaRPr lang="en-US" altLang="zh-TW" sz="2400" dirty="0">
              <a:solidFill>
                <a:srgbClr val="2F6B8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71919EC0-1B66-C470-04A3-5D36B464266E}"/>
              </a:ext>
            </a:extLst>
          </p:cNvPr>
          <p:cNvSpPr txBox="1"/>
          <p:nvPr/>
        </p:nvSpPr>
        <p:spPr>
          <a:xfrm>
            <a:off x="6096000" y="3074171"/>
            <a:ext cx="52344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400" dirty="0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學習馬達控制</a:t>
            </a:r>
            <a:endParaRPr lang="en-US" altLang="zh-TW" sz="2400" dirty="0">
              <a:solidFill>
                <a:srgbClr val="2F6B8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A761FBC-1E49-97DB-83BA-7C66C5F9A937}"/>
              </a:ext>
            </a:extLst>
          </p:cNvPr>
          <p:cNvSpPr txBox="1"/>
          <p:nvPr/>
        </p:nvSpPr>
        <p:spPr>
          <a:xfrm>
            <a:off x="6096000" y="3535836"/>
            <a:ext cx="52344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400" dirty="0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利用</a:t>
            </a:r>
            <a:r>
              <a:rPr lang="en-US" altLang="zh-TW" sz="2400" dirty="0" err="1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gmapping</a:t>
            </a:r>
            <a:endParaRPr lang="en-US" altLang="zh-TW" sz="2400" dirty="0">
              <a:solidFill>
                <a:srgbClr val="2F6B8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sp>
        <p:nvSpPr>
          <p:cNvPr id="7" name="文字方塊 4">
            <a:extLst>
              <a:ext uri="{FF2B5EF4-FFF2-40B4-BE49-F238E27FC236}">
                <a16:creationId xmlns:a16="http://schemas.microsoft.com/office/drawing/2014/main" id="{57888659-E1A6-9BEC-31D2-33C8E22AECAD}"/>
              </a:ext>
            </a:extLst>
          </p:cNvPr>
          <p:cNvSpPr txBox="1"/>
          <p:nvPr/>
        </p:nvSpPr>
        <p:spPr>
          <a:xfrm>
            <a:off x="1851106" y="800453"/>
            <a:ext cx="31389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4800" b="1" dirty="0">
                <a:solidFill>
                  <a:srgbClr val="09283F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目標</a:t>
            </a:r>
            <a:endParaRPr lang="en-US" altLang="zh-TW" sz="2400" dirty="0">
              <a:solidFill>
                <a:srgbClr val="174559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Bauhaus 93" panose="04030905020B02020C02" pitchFamily="82" charset="0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B8841BC2-6D60-123B-1D0C-6A078FDB67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360" y="871392"/>
            <a:ext cx="621747" cy="621747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3D 模型 10">
                <a:extLst>
                  <a:ext uri="{FF2B5EF4-FFF2-40B4-BE49-F238E27FC236}">
                    <a16:creationId xmlns:a16="http://schemas.microsoft.com/office/drawing/2014/main" id="{801A16F3-6874-03B2-D650-B57F2C83D2F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7078726"/>
                  </p:ext>
                </p:extLst>
              </p:nvPr>
            </p:nvGraphicFramePr>
            <p:xfrm>
              <a:off x="1682609" y="1702389"/>
              <a:ext cx="4076539" cy="4635855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4076539" cy="4635855"/>
                    </a:xfrm>
                    <a:prstGeom prst="rect">
                      <a:avLst/>
                    </a:prstGeom>
                  </am3d:spPr>
                  <am3d:camera>
                    <am3d:pos x="0" y="0" z="7308332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322227" d="1000000"/>
                    <am3d:preTrans dx="-1689256" dy="-11770901" dz="1045119"/>
                    <am3d:scale>
                      <am3d:sx n="1000000" d="1000000"/>
                      <am3d:sy n="1000000" d="1000000"/>
                      <am3d:sz n="1000000" d="1000000"/>
                    </am3d:scale>
                    <am3d:rot ax="2321155" ay="2671923" az="1759036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612018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3D 模型 10">
                <a:extLst>
                  <a:ext uri="{FF2B5EF4-FFF2-40B4-BE49-F238E27FC236}">
                    <a16:creationId xmlns:a16="http://schemas.microsoft.com/office/drawing/2014/main" id="{801A16F3-6874-03B2-D650-B57F2C83D2F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82609" y="1702389"/>
                <a:ext cx="4076539" cy="463585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57002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</TotalTime>
  <Words>561</Words>
  <Application>Microsoft Office PowerPoint</Application>
  <PresentationFormat>寬螢幕</PresentationFormat>
  <Paragraphs>102</Paragraphs>
  <Slides>25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25</vt:i4>
      </vt:variant>
    </vt:vector>
  </HeadingPairs>
  <TitlesOfParts>
    <vt:vector size="32" baseType="lpstr">
      <vt:lpstr>Arial</vt:lpstr>
      <vt:lpstr>Adobe 黑体 Std R</vt:lpstr>
      <vt:lpstr>Calibri Light</vt:lpstr>
      <vt:lpstr>Calibri</vt:lpstr>
      <vt:lpstr>Bauhaus 93</vt:lpstr>
      <vt:lpstr>Consolas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典謀 吳</dc:creator>
  <cp:lastModifiedBy>典謀 吳</cp:lastModifiedBy>
  <cp:revision>6</cp:revision>
  <dcterms:created xsi:type="dcterms:W3CDTF">2022-11-21T14:32:24Z</dcterms:created>
  <dcterms:modified xsi:type="dcterms:W3CDTF">2022-11-23T06:37:37Z</dcterms:modified>
</cp:coreProperties>
</file>